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5" r:id="rId4"/>
  </p:sldMasterIdLst>
  <p:notesMasterIdLst>
    <p:notesMasterId r:id="rId22"/>
  </p:notesMasterIdLst>
  <p:handoutMasterIdLst>
    <p:handoutMasterId r:id="rId23"/>
  </p:handoutMasterIdLst>
  <p:sldIdLst>
    <p:sldId id="1497" r:id="rId5"/>
    <p:sldId id="1498" r:id="rId6"/>
    <p:sldId id="1499" r:id="rId7"/>
    <p:sldId id="1500" r:id="rId8"/>
    <p:sldId id="1513" r:id="rId9"/>
    <p:sldId id="1502" r:id="rId10"/>
    <p:sldId id="1503" r:id="rId11"/>
    <p:sldId id="1516" r:id="rId12"/>
    <p:sldId id="1515" r:id="rId13"/>
    <p:sldId id="1507" r:id="rId14"/>
    <p:sldId id="1505" r:id="rId15"/>
    <p:sldId id="1504" r:id="rId16"/>
    <p:sldId id="1506" r:id="rId17"/>
    <p:sldId id="1508" r:id="rId18"/>
    <p:sldId id="1510" r:id="rId19"/>
    <p:sldId id="290" r:id="rId20"/>
    <p:sldId id="151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2471F2E-E011-F521-299E-65FC243E7E5E}" name="David Salaguinto" initials="DS" userId="S::davidsa@microsoft.com::9399e6ad-b974-43d0-b593-8c2804f84e0d" providerId="AD"/>
  <p188:author id="{DC3CAF61-3D39-8A1C-6AB6-F5CBCFCBEA47}" name="Vanessa Buzgheia (ALLEGIS GROUP HOLDINGS INC)" initials="" userId="S::v-vabuzgheia@microsoft.com::f3934b54-4599-40d0-96a8-d6208686f730" providerId="AD"/>
  <p188:author id="{9941987A-41B7-49AC-EE6E-03F2D0BD95BA}" name="Daria Naidenov" initials="DN" userId="S::danaidenov@microsoft.com::ab38ab5f-bdf0-4774-ae5a-d2782abb20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34"/>
  </p:normalViewPr>
  <p:slideViewPr>
    <p:cSldViewPr snapToGrid="0">
      <p:cViewPr varScale="1">
        <p:scale>
          <a:sx n="76" d="100"/>
          <a:sy n="76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488"/>
    </p:cViewPr>
  </p:sorterViewPr>
  <p:notesViewPr>
    <p:cSldViewPr snapToGrid="0">
      <p:cViewPr varScale="1">
        <p:scale>
          <a:sx n="73" d="100"/>
          <a:sy n="73" d="100"/>
        </p:scale>
        <p:origin x="2981" y="29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9D005A-EF78-4DC8-A9B0-7B54127FABB3}" type="doc">
      <dgm:prSet loTypeId="urn:microsoft.com/office/officeart/2024/3/layout/ArchList1#2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C4A6D3-8F5B-462C-98E5-9DBA04B5F5C0}">
      <dgm:prSet/>
      <dgm:spPr/>
      <dgm:t>
        <a:bodyPr/>
        <a:lstStyle/>
        <a:p>
          <a:pPr>
            <a:lnSpc>
              <a:spcPct val="120000"/>
            </a:lnSpc>
          </a:pPr>
          <a:r>
            <a:rPr lang="en-US" dirty="0"/>
            <a:t>We’ve helped hundreds of businesses transform their operations by implementing innovative solutions that streamline processes, enhance productivity, and drive growth.</a:t>
          </a:r>
          <a:endParaRPr lang="en-US" dirty="0">
            <a:solidFill>
              <a:schemeClr val="tx1"/>
            </a:solidFill>
          </a:endParaRPr>
        </a:p>
      </dgm:t>
    </dgm:pt>
    <dgm:pt modelId="{05AC1DA1-5915-400C-AA8A-59903F7D8430}" type="parTrans" cxnId="{B8CDC488-4F8D-4EF9-86AB-BC5EDA02D83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BE04370-C115-496A-829B-022F025D9929}" type="sibTrans" cxnId="{B8CDC488-4F8D-4EF9-86AB-BC5EDA02D83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683C677-89E1-4E18-8444-F8D0F9174767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b="1" dirty="0"/>
            <a:t>Tailored approach</a:t>
          </a:r>
          <a:endParaRPr lang="en-US" dirty="0">
            <a:solidFill>
              <a:schemeClr val="tx1"/>
            </a:solidFill>
          </a:endParaRPr>
        </a:p>
      </dgm:t>
    </dgm:pt>
    <dgm:pt modelId="{9096D71F-9713-469B-ACE6-161111FE9A54}" type="parTrans" cxnId="{56C8B87E-0F96-4F20-8345-3069AB024E9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9D8EA0C-EED3-4BB1-8AEF-7CFB760A7162}" type="sibTrans" cxnId="{56C8B87E-0F96-4F20-8345-3069AB024E9E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US">
            <a:solidFill>
              <a:schemeClr val="tx1"/>
            </a:solidFill>
          </a:endParaRPr>
        </a:p>
      </dgm:t>
    </dgm:pt>
    <dgm:pt modelId="{56734F44-9D7F-4CFB-9CBD-E0EEABC32D3D}">
      <dgm:prSet/>
      <dgm:spPr/>
      <dgm:t>
        <a:bodyPr/>
        <a:lstStyle/>
        <a:p>
          <a:pPr>
            <a:lnSpc>
              <a:spcPct val="120000"/>
            </a:lnSpc>
          </a:pPr>
          <a:r>
            <a:rPr lang="en-US" dirty="0"/>
            <a:t>Our solutions are customized to fit your unique needs, ensuring that you receive the most effective and relevant support for your specific challenges. </a:t>
          </a:r>
          <a:endParaRPr lang="en-US" dirty="0">
            <a:solidFill>
              <a:schemeClr val="tx1"/>
            </a:solidFill>
          </a:endParaRPr>
        </a:p>
      </dgm:t>
    </dgm:pt>
    <dgm:pt modelId="{A3AD6FCC-E4F5-46B4-B004-A23AC5C6F65B}" type="parTrans" cxnId="{BF038F71-DD3A-456F-94B1-E4A5F6A7590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C036100-254F-47F6-B01F-1758F7BB772A}" type="sibTrans" cxnId="{BF038F71-DD3A-456F-94B1-E4A5F6A7590E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DD03B1B-225F-4F59-88E9-6E12FADD869B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b="1" dirty="0"/>
            <a:t>Unmatched support</a:t>
          </a:r>
          <a:endParaRPr lang="en-US" dirty="0">
            <a:solidFill>
              <a:schemeClr val="tx1"/>
            </a:solidFill>
          </a:endParaRPr>
        </a:p>
      </dgm:t>
    </dgm:pt>
    <dgm:pt modelId="{FE2FFDD7-EC33-4C15-918C-5DE14D4351F6}" type="parTrans" cxnId="{3651E0FD-E66F-4F72-99C5-BD809EC3C96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6F1427C-26E2-4129-AD15-F3263C896B71}" type="sibTrans" cxnId="{3651E0FD-E66F-4F72-99C5-BD809EC3C96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6C60737-054A-4D4C-890B-C348D450576A}">
      <dgm:prSet/>
      <dgm:spPr/>
      <dgm:t>
        <a:bodyPr/>
        <a:lstStyle/>
        <a:p>
          <a:pPr>
            <a:lnSpc>
              <a:spcPct val="120000"/>
            </a:lnSpc>
          </a:pPr>
          <a:r>
            <a:rPr lang="en-US" dirty="0"/>
            <a:t>We offer ongoing guidance to ensure long-term success, providing you with the tools, resources, and expertise needed to navigate any challenges that may arise.</a:t>
          </a:r>
          <a:endParaRPr lang="en-US" dirty="0">
            <a:solidFill>
              <a:schemeClr val="tx1"/>
            </a:solidFill>
          </a:endParaRPr>
        </a:p>
      </dgm:t>
    </dgm:pt>
    <dgm:pt modelId="{AD74D646-4FE6-49CB-B06E-B0BEE753FD5B}" type="parTrans" cxnId="{6193C484-8ABE-4C8E-BC1B-11825138E8E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3DDF299-F25D-43EA-B386-54F6148ECB5B}" type="sibTrans" cxnId="{6193C484-8ABE-4C8E-BC1B-11825138E8E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C6C0E93-31C2-4367-9734-22A77E91F852}">
      <dgm:prSet phldrT="[Text]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b="1" dirty="0"/>
            <a:t>Proven results</a:t>
          </a:r>
          <a:endParaRPr lang="en-US" dirty="0">
            <a:solidFill>
              <a:schemeClr val="tx1"/>
            </a:solidFill>
          </a:endParaRPr>
        </a:p>
      </dgm:t>
    </dgm:pt>
    <dgm:pt modelId="{57C15597-8730-4C5E-950A-E3E94A8A5729}" type="sibTrans" cxnId="{380048F8-519C-4DF3-983E-65F199CAF07C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US">
            <a:solidFill>
              <a:schemeClr val="tx1"/>
            </a:solidFill>
          </a:endParaRPr>
        </a:p>
      </dgm:t>
    </dgm:pt>
    <dgm:pt modelId="{8C6185DB-C15F-4142-9FFC-06798EBB4FD3}" type="parTrans" cxnId="{380048F8-519C-4DF3-983E-65F199CAF07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39189D0-7625-4BFC-AE7F-D155DAEB60E0}" type="pres">
      <dgm:prSet presAssocID="{F79D005A-EF78-4DC8-A9B0-7B54127FABB3}" presName="Name0" presStyleCnt="0">
        <dgm:presLayoutVars>
          <dgm:dir/>
          <dgm:resizeHandles val="exact"/>
        </dgm:presLayoutVars>
      </dgm:prSet>
      <dgm:spPr/>
    </dgm:pt>
    <dgm:pt modelId="{427D038D-8874-450F-AD39-DCA5940C79C2}" type="pres">
      <dgm:prSet presAssocID="{5C6C0E93-31C2-4367-9734-22A77E91F852}" presName="compNode" presStyleCnt="0"/>
      <dgm:spPr/>
    </dgm:pt>
    <dgm:pt modelId="{C046629B-369E-4F2D-9BA1-5E3C2DFD91CF}" type="pres">
      <dgm:prSet presAssocID="{5C6C0E93-31C2-4367-9734-22A77E91F852}" presName="pictRect" presStyleLbl="revTx" presStyleIdx="0" presStyleCnt="6">
        <dgm:presLayoutVars>
          <dgm:chMax val="0"/>
          <dgm:bulletEnabled/>
        </dgm:presLayoutVars>
      </dgm:prSet>
      <dgm:spPr/>
    </dgm:pt>
    <dgm:pt modelId="{922F7867-BAA8-4280-885B-E9A3B540D23F}" type="pres">
      <dgm:prSet presAssocID="{5C6C0E93-31C2-4367-9734-22A77E91F852}" presName="textRect" presStyleLbl="revTx" presStyleIdx="1" presStyleCnt="6">
        <dgm:presLayoutVars>
          <dgm:bulletEnabled/>
        </dgm:presLayoutVars>
      </dgm:prSet>
      <dgm:spPr/>
    </dgm:pt>
    <dgm:pt modelId="{5B9D68AB-F95F-4888-AF28-C7B8CC572246}" type="pres">
      <dgm:prSet presAssocID="{57C15597-8730-4C5E-950A-E3E94A8A5729}" presName="sibTrans" presStyleLbl="sibTrans2D1" presStyleIdx="0" presStyleCnt="0"/>
      <dgm:spPr/>
    </dgm:pt>
    <dgm:pt modelId="{48C5B127-2DFE-4CE5-9384-32D732EE91F1}" type="pres">
      <dgm:prSet presAssocID="{6683C677-89E1-4E18-8444-F8D0F9174767}" presName="compNode" presStyleCnt="0"/>
      <dgm:spPr/>
    </dgm:pt>
    <dgm:pt modelId="{149E8246-107E-446D-83A2-2619E61A535F}" type="pres">
      <dgm:prSet presAssocID="{6683C677-89E1-4E18-8444-F8D0F9174767}" presName="pictRect" presStyleLbl="revTx" presStyleIdx="2" presStyleCnt="6">
        <dgm:presLayoutVars>
          <dgm:chMax val="0"/>
          <dgm:bulletEnabled/>
        </dgm:presLayoutVars>
      </dgm:prSet>
      <dgm:spPr/>
    </dgm:pt>
    <dgm:pt modelId="{8EE598D4-3436-4B47-84B1-DAD22BF1454E}" type="pres">
      <dgm:prSet presAssocID="{6683C677-89E1-4E18-8444-F8D0F9174767}" presName="textRect" presStyleLbl="revTx" presStyleIdx="3" presStyleCnt="6">
        <dgm:presLayoutVars>
          <dgm:bulletEnabled/>
        </dgm:presLayoutVars>
      </dgm:prSet>
      <dgm:spPr/>
    </dgm:pt>
    <dgm:pt modelId="{4AFCB975-8743-43A1-8661-60F23E9B89A3}" type="pres">
      <dgm:prSet presAssocID="{09D8EA0C-EED3-4BB1-8AEF-7CFB760A7162}" presName="sibTrans" presStyleLbl="sibTrans2D1" presStyleIdx="0" presStyleCnt="0"/>
      <dgm:spPr/>
    </dgm:pt>
    <dgm:pt modelId="{CDF5A025-CFDC-4004-91F9-1AE14552A37B}" type="pres">
      <dgm:prSet presAssocID="{1DD03B1B-225F-4F59-88E9-6E12FADD869B}" presName="compNode" presStyleCnt="0"/>
      <dgm:spPr/>
    </dgm:pt>
    <dgm:pt modelId="{7601E8C4-7F17-4695-B1CE-57EF4035A40F}" type="pres">
      <dgm:prSet presAssocID="{1DD03B1B-225F-4F59-88E9-6E12FADD869B}" presName="pictRect" presStyleLbl="revTx" presStyleIdx="4" presStyleCnt="6">
        <dgm:presLayoutVars>
          <dgm:chMax val="0"/>
          <dgm:bulletEnabled/>
        </dgm:presLayoutVars>
      </dgm:prSet>
      <dgm:spPr/>
    </dgm:pt>
    <dgm:pt modelId="{4089A5D8-997B-4184-99FA-4FC49BC3D349}" type="pres">
      <dgm:prSet presAssocID="{1DD03B1B-225F-4F59-88E9-6E12FADD869B}" presName="textRect" presStyleLbl="revTx" presStyleIdx="5" presStyleCnt="6">
        <dgm:presLayoutVars>
          <dgm:bulletEnabled/>
        </dgm:presLayoutVars>
      </dgm:prSet>
      <dgm:spPr/>
    </dgm:pt>
  </dgm:ptLst>
  <dgm:cxnLst>
    <dgm:cxn modelId="{6E9CBC10-6408-4B6B-9D91-3B6CF69723A7}" type="presOf" srcId="{56734F44-9D7F-4CFB-9CBD-E0EEABC32D3D}" destId="{8EE598D4-3436-4B47-84B1-DAD22BF1454E}" srcOrd="0" destOrd="0" presId="urn:microsoft.com/office/officeart/2024/3/layout/ArchList1#26"/>
    <dgm:cxn modelId="{F20F3214-47B8-4901-993F-1C150E72B110}" type="presOf" srcId="{F79D005A-EF78-4DC8-A9B0-7B54127FABB3}" destId="{439189D0-7625-4BFC-AE7F-D155DAEB60E0}" srcOrd="0" destOrd="0" presId="urn:microsoft.com/office/officeart/2024/3/layout/ArchList1#26"/>
    <dgm:cxn modelId="{C8E9B118-1144-4153-9F17-68806EA98F56}" type="presOf" srcId="{09D8EA0C-EED3-4BB1-8AEF-7CFB760A7162}" destId="{4AFCB975-8743-43A1-8661-60F23E9B89A3}" srcOrd="0" destOrd="0" presId="urn:microsoft.com/office/officeart/2024/3/layout/ArchList1#26"/>
    <dgm:cxn modelId="{8BAEE11B-222F-42FE-A09C-06651794E8C6}" type="presOf" srcId="{5C6C0E93-31C2-4367-9734-22A77E91F852}" destId="{C046629B-369E-4F2D-9BA1-5E3C2DFD91CF}" srcOrd="0" destOrd="0" presId="urn:microsoft.com/office/officeart/2024/3/layout/ArchList1#26"/>
    <dgm:cxn modelId="{AA786369-BAB6-4E7D-8D40-3038C2F9BD94}" type="presOf" srcId="{F6C60737-054A-4D4C-890B-C348D450576A}" destId="{4089A5D8-997B-4184-99FA-4FC49BC3D349}" srcOrd="0" destOrd="0" presId="urn:microsoft.com/office/officeart/2024/3/layout/ArchList1#26"/>
    <dgm:cxn modelId="{BF038F71-DD3A-456F-94B1-E4A5F6A7590E}" srcId="{6683C677-89E1-4E18-8444-F8D0F9174767}" destId="{56734F44-9D7F-4CFB-9CBD-E0EEABC32D3D}" srcOrd="0" destOrd="0" parTransId="{A3AD6FCC-E4F5-46B4-B004-A23AC5C6F65B}" sibTransId="{9C036100-254F-47F6-B01F-1758F7BB772A}"/>
    <dgm:cxn modelId="{08D96A7A-7B33-4E0A-B8CD-43FF03620A4D}" type="presOf" srcId="{6683C677-89E1-4E18-8444-F8D0F9174767}" destId="{149E8246-107E-446D-83A2-2619E61A535F}" srcOrd="0" destOrd="0" presId="urn:microsoft.com/office/officeart/2024/3/layout/ArchList1#26"/>
    <dgm:cxn modelId="{56C8B87E-0F96-4F20-8345-3069AB024E9E}" srcId="{F79D005A-EF78-4DC8-A9B0-7B54127FABB3}" destId="{6683C677-89E1-4E18-8444-F8D0F9174767}" srcOrd="1" destOrd="0" parTransId="{9096D71F-9713-469B-ACE6-161111FE9A54}" sibTransId="{09D8EA0C-EED3-4BB1-8AEF-7CFB760A7162}"/>
    <dgm:cxn modelId="{D1B1DD7F-1A0E-4B47-A656-BC529ACC4476}" type="presOf" srcId="{5DC4A6D3-8F5B-462C-98E5-9DBA04B5F5C0}" destId="{922F7867-BAA8-4280-885B-E9A3B540D23F}" srcOrd="0" destOrd="0" presId="urn:microsoft.com/office/officeart/2024/3/layout/ArchList1#26"/>
    <dgm:cxn modelId="{6193C484-8ABE-4C8E-BC1B-11825138E8E6}" srcId="{1DD03B1B-225F-4F59-88E9-6E12FADD869B}" destId="{F6C60737-054A-4D4C-890B-C348D450576A}" srcOrd="0" destOrd="0" parTransId="{AD74D646-4FE6-49CB-B06E-B0BEE753FD5B}" sibTransId="{33DDF299-F25D-43EA-B386-54F6148ECB5B}"/>
    <dgm:cxn modelId="{B8CDC488-4F8D-4EF9-86AB-BC5EDA02D830}" srcId="{5C6C0E93-31C2-4367-9734-22A77E91F852}" destId="{5DC4A6D3-8F5B-462C-98E5-9DBA04B5F5C0}" srcOrd="0" destOrd="0" parTransId="{05AC1DA1-5915-400C-AA8A-59903F7D8430}" sibTransId="{EBE04370-C115-496A-829B-022F025D9929}"/>
    <dgm:cxn modelId="{B029E4AA-8B93-47D3-B437-B1BD6DD71A20}" type="presOf" srcId="{1DD03B1B-225F-4F59-88E9-6E12FADD869B}" destId="{7601E8C4-7F17-4695-B1CE-57EF4035A40F}" srcOrd="0" destOrd="0" presId="urn:microsoft.com/office/officeart/2024/3/layout/ArchList1#26"/>
    <dgm:cxn modelId="{3D5AEDEE-0A77-43E9-86F0-551CA752D47B}" type="presOf" srcId="{57C15597-8730-4C5E-950A-E3E94A8A5729}" destId="{5B9D68AB-F95F-4888-AF28-C7B8CC572246}" srcOrd="0" destOrd="0" presId="urn:microsoft.com/office/officeart/2024/3/layout/ArchList1#26"/>
    <dgm:cxn modelId="{380048F8-519C-4DF3-983E-65F199CAF07C}" srcId="{F79D005A-EF78-4DC8-A9B0-7B54127FABB3}" destId="{5C6C0E93-31C2-4367-9734-22A77E91F852}" srcOrd="0" destOrd="0" parTransId="{8C6185DB-C15F-4142-9FFC-06798EBB4FD3}" sibTransId="{57C15597-8730-4C5E-950A-E3E94A8A5729}"/>
    <dgm:cxn modelId="{3651E0FD-E66F-4F72-99C5-BD809EC3C96C}" srcId="{F79D005A-EF78-4DC8-A9B0-7B54127FABB3}" destId="{1DD03B1B-225F-4F59-88E9-6E12FADD869B}" srcOrd="2" destOrd="0" parTransId="{FE2FFDD7-EC33-4C15-918C-5DE14D4351F6}" sibTransId="{36F1427C-26E2-4129-AD15-F3263C896B71}"/>
    <dgm:cxn modelId="{C4441C21-4D4A-419E-BDB5-0EFDEC6881AA}" type="presParOf" srcId="{439189D0-7625-4BFC-AE7F-D155DAEB60E0}" destId="{427D038D-8874-450F-AD39-DCA5940C79C2}" srcOrd="0" destOrd="0" presId="urn:microsoft.com/office/officeart/2024/3/layout/ArchList1#26"/>
    <dgm:cxn modelId="{35BD9CA1-4C81-4437-9E5F-F14F1F9C26BE}" type="presParOf" srcId="{427D038D-8874-450F-AD39-DCA5940C79C2}" destId="{C046629B-369E-4F2D-9BA1-5E3C2DFD91CF}" srcOrd="0" destOrd="0" presId="urn:microsoft.com/office/officeart/2024/3/layout/ArchList1#26"/>
    <dgm:cxn modelId="{0B25A04F-F6D2-4255-AE2F-F93FD358A9F0}" type="presParOf" srcId="{427D038D-8874-450F-AD39-DCA5940C79C2}" destId="{922F7867-BAA8-4280-885B-E9A3B540D23F}" srcOrd="1" destOrd="0" presId="urn:microsoft.com/office/officeart/2024/3/layout/ArchList1#26"/>
    <dgm:cxn modelId="{4FBA8DEA-058A-488C-9128-632035E3EAD3}" type="presParOf" srcId="{439189D0-7625-4BFC-AE7F-D155DAEB60E0}" destId="{5B9D68AB-F95F-4888-AF28-C7B8CC572246}" srcOrd="1" destOrd="0" presId="urn:microsoft.com/office/officeart/2024/3/layout/ArchList1#26"/>
    <dgm:cxn modelId="{E32CAB04-EB91-48B0-88D3-91BB21C269B5}" type="presParOf" srcId="{439189D0-7625-4BFC-AE7F-D155DAEB60E0}" destId="{48C5B127-2DFE-4CE5-9384-32D732EE91F1}" srcOrd="2" destOrd="0" presId="urn:microsoft.com/office/officeart/2024/3/layout/ArchList1#26"/>
    <dgm:cxn modelId="{3247B220-9C19-44F7-B795-F64ED64B9E4D}" type="presParOf" srcId="{48C5B127-2DFE-4CE5-9384-32D732EE91F1}" destId="{149E8246-107E-446D-83A2-2619E61A535F}" srcOrd="0" destOrd="0" presId="urn:microsoft.com/office/officeart/2024/3/layout/ArchList1#26"/>
    <dgm:cxn modelId="{2B0159A6-CBB2-4720-AD9D-7D0D21E11BFE}" type="presParOf" srcId="{48C5B127-2DFE-4CE5-9384-32D732EE91F1}" destId="{8EE598D4-3436-4B47-84B1-DAD22BF1454E}" srcOrd="1" destOrd="0" presId="urn:microsoft.com/office/officeart/2024/3/layout/ArchList1#26"/>
    <dgm:cxn modelId="{C4A25BD5-B19C-4B50-B226-AE9161EA5D48}" type="presParOf" srcId="{439189D0-7625-4BFC-AE7F-D155DAEB60E0}" destId="{4AFCB975-8743-43A1-8661-60F23E9B89A3}" srcOrd="3" destOrd="0" presId="urn:microsoft.com/office/officeart/2024/3/layout/ArchList1#26"/>
    <dgm:cxn modelId="{3904024F-68F4-46C4-B2F0-EFA55405E3F3}" type="presParOf" srcId="{439189D0-7625-4BFC-AE7F-D155DAEB60E0}" destId="{CDF5A025-CFDC-4004-91F9-1AE14552A37B}" srcOrd="4" destOrd="0" presId="urn:microsoft.com/office/officeart/2024/3/layout/ArchList1#26"/>
    <dgm:cxn modelId="{6E5E03FD-89E3-4F21-880B-A61477759132}" type="presParOf" srcId="{CDF5A025-CFDC-4004-91F9-1AE14552A37B}" destId="{7601E8C4-7F17-4695-B1CE-57EF4035A40F}" srcOrd="0" destOrd="0" presId="urn:microsoft.com/office/officeart/2024/3/layout/ArchList1#26"/>
    <dgm:cxn modelId="{387C8A76-3DF5-4D94-95AC-2E13970FACED}" type="presParOf" srcId="{CDF5A025-CFDC-4004-91F9-1AE14552A37B}" destId="{4089A5D8-997B-4184-99FA-4FC49BC3D349}" srcOrd="1" destOrd="0" presId="urn:microsoft.com/office/officeart/2024/3/layout/ArchList1#2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46629B-369E-4F2D-9BA1-5E3C2DFD91CF}">
      <dsp:nvSpPr>
        <dsp:cNvPr id="0" name=""/>
        <dsp:cNvSpPr/>
      </dsp:nvSpPr>
      <dsp:spPr>
        <a:xfrm>
          <a:off x="0" y="0"/>
          <a:ext cx="3019425" cy="332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800" b="1" kern="1200" dirty="0"/>
            <a:t>Proven results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0" y="0"/>
        <a:ext cx="3019425" cy="332660"/>
      </dsp:txXfrm>
    </dsp:sp>
    <dsp:sp modelId="{922F7867-BAA8-4280-885B-E9A3B540D23F}">
      <dsp:nvSpPr>
        <dsp:cNvPr id="0" name=""/>
        <dsp:cNvSpPr/>
      </dsp:nvSpPr>
      <dsp:spPr>
        <a:xfrm>
          <a:off x="0" y="332660"/>
          <a:ext cx="3019425" cy="23566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2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We’ve helped hundreds of businesses transform their operations by implementing innovative solutions that streamline processes, enhance productivity, and drive growth.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0" y="332660"/>
        <a:ext cx="3019425" cy="2356675"/>
      </dsp:txXfrm>
    </dsp:sp>
    <dsp:sp modelId="{149E8246-107E-446D-83A2-2619E61A535F}">
      <dsp:nvSpPr>
        <dsp:cNvPr id="0" name=""/>
        <dsp:cNvSpPr/>
      </dsp:nvSpPr>
      <dsp:spPr>
        <a:xfrm>
          <a:off x="3321367" y="0"/>
          <a:ext cx="3019425" cy="332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800" b="1" kern="1200" dirty="0"/>
            <a:t>Tailored approach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3321367" y="0"/>
        <a:ext cx="3019425" cy="332660"/>
      </dsp:txXfrm>
    </dsp:sp>
    <dsp:sp modelId="{8EE598D4-3436-4B47-84B1-DAD22BF1454E}">
      <dsp:nvSpPr>
        <dsp:cNvPr id="0" name=""/>
        <dsp:cNvSpPr/>
      </dsp:nvSpPr>
      <dsp:spPr>
        <a:xfrm>
          <a:off x="3321367" y="332660"/>
          <a:ext cx="3019425" cy="23566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2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Our solutions are customized to fit your unique needs, ensuring that you receive the most effective and relevant support for your specific challenges. 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3321367" y="332660"/>
        <a:ext cx="3019425" cy="2356675"/>
      </dsp:txXfrm>
    </dsp:sp>
    <dsp:sp modelId="{7601E8C4-7F17-4695-B1CE-57EF4035A40F}">
      <dsp:nvSpPr>
        <dsp:cNvPr id="0" name=""/>
        <dsp:cNvSpPr/>
      </dsp:nvSpPr>
      <dsp:spPr>
        <a:xfrm>
          <a:off x="6642735" y="0"/>
          <a:ext cx="3019425" cy="332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22860" rIns="22860" bIns="2286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800" b="1" kern="1200" dirty="0"/>
            <a:t>Unmatched support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6642735" y="0"/>
        <a:ext cx="3019425" cy="332660"/>
      </dsp:txXfrm>
    </dsp:sp>
    <dsp:sp modelId="{4089A5D8-997B-4184-99FA-4FC49BC3D349}">
      <dsp:nvSpPr>
        <dsp:cNvPr id="0" name=""/>
        <dsp:cNvSpPr/>
      </dsp:nvSpPr>
      <dsp:spPr>
        <a:xfrm>
          <a:off x="6642735" y="332660"/>
          <a:ext cx="3019425" cy="23566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2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We offer ongoing guidance to ensure long-term success, providing you with the tools, resources, and expertise needed to navigate any challenges that may arise.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6642735" y="332660"/>
        <a:ext cx="3019425" cy="2356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24/3/layout/ArchList1#26">
  <dgm:title val="Flexible Text blocks"/>
  <dgm:desc val="Short bits of text with formatted headers. Use as an easier-to-read alternative to a bulleted list."/>
  <dgm:catLst>
    <dgm:cat type="list" pri="100"/>
    <dgm:cat type="timeline" pri="500"/>
    <dgm:cat type="process" pri="6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vertAlign" val="t"/>
          <dgm:param type="horzAlign" val="l"/>
        </dgm:alg>
      </dgm:if>
      <dgm:else name="Name3">
        <dgm:alg type="lin">
          <dgm:param type="linDir" val="fromR"/>
        </dgm:alg>
      </dgm:else>
    </dgm:choose>
    <dgm:presOf/>
    <dgm:constrLst>
      <dgm:constr type="primFontSz" for="des" forName="pictRect" op="equ" val="18"/>
      <dgm:constr type="primFontSz" for="des" forName="textRect" refType="primFontSz" refFor="des" refForName="pictRect" op="equ" fact="0.77"/>
      <dgm:constr type="w" for="ch" forName="compNode" refType="w"/>
      <dgm:constr type="h" for="ch" forName="compNode" refType="h"/>
      <dgm:constr type="h" for="des" forName="pictRect" op="equ"/>
      <dgm:constr type="h" for="des" forName="pictRect" refType="primFontSz" refFor="des" refForName="pictRect" fact="3"/>
      <dgm:constr type="w" for="ch" ptType="sibTrans" refType="w" refFor="ch" refForName="compNode" op="equ" fact="0.1"/>
      <dgm:constr type="sp" refType="w" refFor="ch" refForName="compNode" op="equ" fact="0.1"/>
    </dgm:constrLst>
    <dgm:ruleLst/>
    <dgm:forEach name="Name4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h" for="ch" forName="pictRect" refType="h" fact="0.1"/>
          <dgm:constr type="l" for="ch" forName="pictRect"/>
          <dgm:constr type="t" for="ch" forName="pictRect"/>
          <dgm:constr type="l" for="ch" forName="textRect"/>
          <dgm:constr type="t" for="ch" forName="textRect" refType="b" refFor="ch" refForName="pictRect"/>
        </dgm:constrLst>
        <dgm:ruleLst/>
        <dgm:layoutNode name="pictRect" styleLbl="revTx">
          <dgm:varLst>
            <dgm:chMax val="0"/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hoose name="choosePictRectConstraints">
            <dgm:if name="ifPictRectConstraints" func="var" arg="dir" op="equ" val="norm">
              <dgm:constrLst>
                <dgm:constr type="h" refType="w" op="lte" fact="0.4"/>
                <dgm:constr type="lMarg" val="10.8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elsePictRectConstraints">
              <dgm:constrLst>
                <dgm:constr type="lMarg" refType="primFontSz" fact="0.1"/>
                <dgm:constr type="rMarg" val="10.8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h" val="INF" fact="NaN" max="NaN"/>
            <dgm:rule type="primFontSz" val="5" fact="NaN" max="NaN"/>
          </dgm:ruleLst>
        </dgm:layoutNode>
        <dgm:layoutNode name="textRect" styleLbl="revTx">
          <dgm:varLst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hoose name="chooseTextRectConstraints">
            <dgm:if name="ifTextRectConstraints" func="var" arg="dir" op="equ" val="norm">
              <dgm:constrLst>
                <dgm:constr type="lMarg" val="10.8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elseTextRectConstraints">
              <dgm:constrLst>
                <dgm:constr type="lMarg" refType="primFontSz" fact="0.1"/>
                <dgm:constr type="rMarg" val="10.8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198972-73C8-9327-0850-18A6425134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55A2EB-01C3-20E0-FF45-07CCC8672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1EC30-5B0B-48D0-A1A8-66A96720DF24}" type="datetimeFigureOut">
              <a:rPr lang="en-US" smtClean="0"/>
              <a:t>7/14/2025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C50A84-CDF8-9D1C-7599-D1B543581C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AAFBD2-1F7B-DB18-5994-6D22C6743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8FBFCE-2205-4B9C-81E5-532E0690D8C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311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68A4D-42A7-45F7-9930-00E8DCB48D7E}" type="datetimeFigureOut">
              <a:rPr lang="en-US" smtClean="0"/>
              <a:t>7/14/2025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D6F49-EBB7-4CCF-97A8-E526BB28B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193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DD6F49-EBB7-4CCF-97A8-E526BB28BB69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932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60" y="5218032"/>
            <a:ext cx="11460480" cy="786384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0" y="5972630"/>
            <a:ext cx="11460480" cy="471668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986425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A6C9C7-A264-237A-7F3C-46E6A7A9646D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5B8C48-05E9-5280-3F6A-22F8BCBB477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dirty="0"/>
              <a:t>High-impact sales strategies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C820F-C031-6832-5CA0-B972903E0D5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3657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4456" y="664108"/>
            <a:ext cx="8467558" cy="155448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CCF3C31C-B978-2A3E-2C0C-FE528F7BF7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358744" y="2102445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27845E8-CC34-D588-8989-5D98D1E40E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650594" y="3633081"/>
            <a:ext cx="2447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High-impact sales strategies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04456" y="2333860"/>
            <a:ext cx="8467558" cy="3689909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400">
                <a:latin typeface="+mn-lt"/>
              </a:defRPr>
            </a:lvl1pPr>
            <a:lvl2pPr marL="685800" indent="-457200">
              <a:buFont typeface="+mj-lt"/>
              <a:buAutoNum type="arabicPeriod"/>
              <a:defRPr sz="2000">
                <a:latin typeface="+mn-lt"/>
              </a:defRPr>
            </a:lvl2pPr>
            <a:lvl3pPr marL="800100" indent="-342900">
              <a:buFont typeface="+mj-lt"/>
              <a:buAutoNum type="arabicPeriod"/>
              <a:defRPr sz="1800">
                <a:latin typeface="+mn-lt"/>
              </a:defRPr>
            </a:lvl3pPr>
            <a:lvl4pPr marL="1028700" indent="-342900">
              <a:buFont typeface="+mj-lt"/>
              <a:buAutoNum type="arabicPeriod"/>
              <a:defRPr sz="1600">
                <a:latin typeface="+mn-lt"/>
              </a:defRPr>
            </a:lvl4pPr>
            <a:lvl5pPr marL="1257300" indent="-342900">
              <a:buFont typeface="+mj-lt"/>
              <a:buAutoNum type="arabicPeriod"/>
              <a:defRPr sz="14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943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0" y="1161288"/>
            <a:ext cx="4663440" cy="155448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AC20259-235D-F9C3-3788-C1457976F5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9048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0" y="2825496"/>
            <a:ext cx="4663440" cy="3337560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000">
                <a:latin typeface="+mn-lt"/>
              </a:defRPr>
            </a:lvl1pPr>
            <a:lvl2pPr marL="571500" indent="-342900">
              <a:buFont typeface="+mj-lt"/>
              <a:buAutoNum type="arabicPeriod"/>
              <a:defRPr sz="1800">
                <a:latin typeface="+mn-lt"/>
              </a:defRPr>
            </a:lvl2pPr>
            <a:lvl3pPr marL="800100" indent="-342900">
              <a:buFont typeface="+mj-lt"/>
              <a:buAutoNum type="arabicPeriod"/>
              <a:defRPr sz="1600">
                <a:latin typeface="+mn-lt"/>
              </a:defRPr>
            </a:lvl3pPr>
            <a:lvl4pPr marL="1028700" indent="-342900">
              <a:buFont typeface="+mj-lt"/>
              <a:buAutoNum type="arabicPeriod"/>
              <a:defRPr sz="1400">
                <a:latin typeface="+mn-lt"/>
              </a:defRPr>
            </a:lvl4pPr>
            <a:lvl5pPr>
              <a:buFont typeface="+mj-lt"/>
              <a:buAutoNum type="arabicPeriod"/>
              <a:defRPr sz="12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3B950D8-C96D-7764-78A3-3B6D396D9F26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6857999" y="6453002"/>
            <a:ext cx="2018521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787D348D-CA8C-5267-3202-652E1EF290A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9" name="Slide Number Placeholder 9">
            <a:extLst>
              <a:ext uri="{FF2B5EF4-FFF2-40B4-BE49-F238E27FC236}">
                <a16:creationId xmlns:a16="http://schemas.microsoft.com/office/drawing/2014/main" id="{584AB7CA-D5BB-9E83-EEE0-B88D781EC7D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056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1980306"/>
            <a:ext cx="4325112" cy="2897389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633F00-464B-3088-812A-40496FD102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3800" y="1977390"/>
            <a:ext cx="4325112" cy="2903220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228600" indent="0">
              <a:buNone/>
              <a:defRPr>
                <a:latin typeface="+mn-lt"/>
              </a:defRPr>
            </a:lvl2pPr>
            <a:lvl3pPr marL="457200" indent="0">
              <a:buNone/>
              <a:defRPr>
                <a:latin typeface="+mn-lt"/>
              </a:defRPr>
            </a:lvl3pPr>
            <a:lvl4pPr marL="685800" indent="0">
              <a:buNone/>
              <a:defRPr>
                <a:latin typeface="+mn-lt"/>
              </a:defRPr>
            </a:lvl4pPr>
            <a:lvl5pPr marL="914400" indent="0">
              <a:buNone/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3118E2B-3207-A8F3-F93D-FB277EF9F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735430" y="6114097"/>
            <a:ext cx="2447884" cy="36512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dirty="0"/>
              <a:t>High-impact sales strategies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B1990C-61FE-5E87-CFC8-B233DDA67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2733" y="61164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1152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720" y="2258568"/>
            <a:ext cx="4392739" cy="3557016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42D62A0-8127-CE86-0633-0D65E1E136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76938" y="2254250"/>
            <a:ext cx="4956175" cy="3556000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228600" indent="0">
              <a:buNone/>
              <a:defRPr>
                <a:latin typeface="+mn-lt"/>
              </a:defRPr>
            </a:lvl2pPr>
            <a:lvl3pPr marL="457200" indent="0">
              <a:buNone/>
              <a:defRPr>
                <a:latin typeface="+mn-lt"/>
              </a:defRPr>
            </a:lvl3pPr>
            <a:lvl4pPr marL="685800" indent="0">
              <a:buNone/>
              <a:defRPr>
                <a:latin typeface="+mn-lt"/>
              </a:defRPr>
            </a:lvl4pPr>
            <a:lvl5pPr marL="914400" indent="0">
              <a:buNone/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5249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1537853"/>
            <a:ext cx="4145582" cy="46388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1538288"/>
            <a:ext cx="5681662" cy="4818062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2845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7" y="877456"/>
            <a:ext cx="4142232" cy="49406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6F072A2-EBC7-B7EA-DA98-BAC0AA46E7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22913" y="877456"/>
            <a:ext cx="6159500" cy="5390822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3151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33" y="548639"/>
            <a:ext cx="3494314" cy="5719639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4268" y="549274"/>
            <a:ext cx="7315200" cy="580644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9107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8937" y="817135"/>
            <a:ext cx="6093225" cy="1552062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72EB54-4BF3-F4CA-BD72-778CFF4F62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358744" y="2102445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5BE8C4-642B-4971-3DE8-AACF107D6F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650594" y="3633081"/>
            <a:ext cx="2447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High-impact sales strategies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47777" y="0"/>
            <a:ext cx="3603258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538937" y="2591701"/>
            <a:ext cx="6071616" cy="3726803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228600" indent="0">
              <a:buNone/>
              <a:defRPr>
                <a:latin typeface="+mn-lt"/>
              </a:defRPr>
            </a:lvl2pPr>
            <a:lvl3pPr marL="457200" indent="0">
              <a:buNone/>
              <a:defRPr>
                <a:latin typeface="+mn-lt"/>
              </a:defRPr>
            </a:lvl3pPr>
            <a:lvl4pPr marL="685800" indent="0">
              <a:buNone/>
              <a:defRPr>
                <a:latin typeface="+mn-lt"/>
              </a:defRPr>
            </a:lvl4pPr>
            <a:lvl5pPr marL="914400" indent="0">
              <a:buNone/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6429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424" y="548640"/>
            <a:ext cx="6135624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02DED-2B3A-CE39-E69D-F3836ED17C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358744" y="2102445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2E5BD-9CFA-C31D-4BFA-0AE8D7FC15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650594" y="3633081"/>
            <a:ext cx="2447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High-impact sales strategies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106424" y="1828800"/>
            <a:ext cx="6135624" cy="4489704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228600" indent="0">
              <a:buNone/>
              <a:defRPr>
                <a:latin typeface="+mn-lt"/>
              </a:defRPr>
            </a:lvl2pPr>
            <a:lvl3pPr marL="457200" indent="0">
              <a:buNone/>
              <a:defRPr>
                <a:latin typeface="+mn-lt"/>
              </a:defRPr>
            </a:lvl3pPr>
            <a:lvl4pPr marL="685800" indent="0">
              <a:buNone/>
              <a:defRPr>
                <a:latin typeface="+mn-lt"/>
              </a:defRPr>
            </a:lvl4pPr>
            <a:lvl5pPr marL="914400" indent="0">
              <a:buNone/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97586" y="0"/>
            <a:ext cx="4294414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3189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5736" y="320040"/>
            <a:ext cx="6858000" cy="932688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4023360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45736" y="1380744"/>
            <a:ext cx="6858000" cy="498348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BFB53A-8FDF-F131-DCF2-D7BECE95381F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745736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46E4B5-B423-4137-0255-D68BAC85BE9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FEC5A8-0DCB-9EEB-83E2-0411804C543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391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770481D4-DE7D-3DE7-7EA7-5C7300E77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720" y="881063"/>
            <a:ext cx="10390634" cy="867412"/>
          </a:xfrm>
        </p:spPr>
        <p:txBody>
          <a:bodyPr lIns="0" anchor="ctr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7835740-4430-BC15-9747-F191C8CB78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358744" y="2102445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8056C580-C0FA-36F5-AD10-7B56327981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650594" y="3633081"/>
            <a:ext cx="2447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High-impact sales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8719" y="2070404"/>
            <a:ext cx="10250215" cy="423895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9015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320040"/>
            <a:ext cx="6858000" cy="93268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647" y="1380744"/>
            <a:ext cx="6858000" cy="498348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CAD5B-18BB-E21E-3A4C-7BAACB8519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20916D3-99FA-E971-607F-14E290E588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285799" y="6453002"/>
            <a:ext cx="280540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BDEAB8E-8806-A459-E320-4CA2B455BF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041440" y="645300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91732" y="0"/>
            <a:ext cx="4100267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14465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3808" y="584339"/>
            <a:ext cx="4361688" cy="1527048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611509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253745" y="2212975"/>
            <a:ext cx="4362450" cy="409575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53745" y="6453002"/>
            <a:ext cx="162277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2258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83413"/>
            <a:ext cx="4361688" cy="152704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5" y="2212975"/>
            <a:ext cx="4360863" cy="409575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2031073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453002"/>
            <a:ext cx="280540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High-impact sales strategies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453002"/>
            <a:ext cx="42920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5480" y="0"/>
            <a:ext cx="6446520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840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553" y="320040"/>
            <a:ext cx="4522936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6492240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04888" y="1380744"/>
            <a:ext cx="4512601" cy="498348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04491" y="6453002"/>
            <a:ext cx="177202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5586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320040"/>
            <a:ext cx="4572000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4" y="1380744"/>
            <a:ext cx="4572000" cy="498348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2031073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453002"/>
            <a:ext cx="280540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High-impact sales strategies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453002"/>
            <a:ext cx="42920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17720" y="0"/>
            <a:ext cx="6274279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3729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2663" y="583413"/>
            <a:ext cx="3401568" cy="152704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584144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212790" y="2212975"/>
            <a:ext cx="3401568" cy="409575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05F20-8340-4F06-2EA5-4D05FFED458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212663" y="6453002"/>
            <a:ext cx="92237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09198F5-FF38-389C-E060-120AC630180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135035" y="6453002"/>
            <a:ext cx="2546891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963CA08-6B63-DC1E-8CB3-C323C904012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1782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1320" y="583413"/>
            <a:ext cx="3401568" cy="1527048"/>
          </a:xfrm>
        </p:spPr>
        <p:txBody>
          <a:bodyPr anchor="b">
            <a:no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00F3212-B4E4-E3B9-9E46-A7D8520BE5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358744" y="2102445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9E47A45-AD40-CAFD-19C3-9B14080FB9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650594" y="3633081"/>
            <a:ext cx="2447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High-impact sales strategies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88720" y="0"/>
            <a:ext cx="6065013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021320" y="2212975"/>
            <a:ext cx="3401568" cy="4095750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228600" indent="0">
              <a:buNone/>
              <a:defRPr>
                <a:latin typeface="+mn-lt"/>
              </a:defRPr>
            </a:lvl2pPr>
            <a:lvl3pPr marL="457200" indent="0">
              <a:buNone/>
              <a:defRPr>
                <a:latin typeface="+mn-lt"/>
              </a:defRPr>
            </a:lvl3pPr>
            <a:lvl4pPr marL="685800" indent="0">
              <a:buNone/>
              <a:defRPr>
                <a:latin typeface="+mn-lt"/>
              </a:defRPr>
            </a:lvl4pPr>
            <a:lvl5pPr marL="914400" indent="0">
              <a:buNone/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63180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3102" y="1078992"/>
            <a:ext cx="3273552" cy="1942773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781365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44096" y="3099816"/>
            <a:ext cx="3273552" cy="2953512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  <a:lvl2pPr marL="228600" indent="0">
              <a:buNone/>
              <a:defRPr sz="1400">
                <a:latin typeface="+mn-lt"/>
              </a:defRPr>
            </a:lvl2pPr>
            <a:lvl3pPr marL="457200" indent="0">
              <a:buNone/>
              <a:defRPr sz="1200">
                <a:latin typeface="+mn-lt"/>
              </a:defRPr>
            </a:lvl3pPr>
            <a:lvl4pPr marL="685800" indent="0">
              <a:buNone/>
              <a:defRPr sz="1100">
                <a:latin typeface="+mn-lt"/>
              </a:defRPr>
            </a:lvl4pPr>
            <a:lvl5pPr marL="914400" indent="0">
              <a:buNone/>
              <a:defRPr sz="105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43102" y="6453002"/>
            <a:ext cx="100365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346761" y="6453002"/>
            <a:ext cx="233516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2714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012268"/>
            <a:ext cx="3739896" cy="139033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4635132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49240" y="5012267"/>
            <a:ext cx="6400800" cy="139033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600">
                <a:latin typeface="+mn-lt"/>
              </a:defRPr>
            </a:lvl1pPr>
            <a:lvl2pPr marL="228600" indent="0">
              <a:buFont typeface="Arial" panose="020B0604020202020204" pitchFamily="34" charset="0"/>
              <a:buNone/>
              <a:defRPr sz="1400">
                <a:latin typeface="+mn-lt"/>
              </a:defRPr>
            </a:lvl2pPr>
            <a:lvl3pPr marL="457200" indent="0">
              <a:buFont typeface="Arial" panose="020B0604020202020204" pitchFamily="34" charset="0"/>
              <a:buNone/>
              <a:defRPr sz="1200">
                <a:latin typeface="+mn-lt"/>
              </a:defRPr>
            </a:lvl3pPr>
            <a:lvl4pPr marL="685800" indent="0">
              <a:buFont typeface="Arial" panose="020B0604020202020204" pitchFamily="34" charset="0"/>
              <a:buNone/>
              <a:defRPr sz="1100">
                <a:latin typeface="+mn-lt"/>
              </a:defRPr>
            </a:lvl4pPr>
            <a:lvl5pPr marL="914400" indent="0">
              <a:buFont typeface="Arial" panose="020B0604020202020204" pitchFamily="34" charset="0"/>
              <a:buNone/>
              <a:defRPr sz="105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892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4162318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377827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4162318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>
                <a:latin typeface="+mn-lt"/>
              </a:defRPr>
            </a:lvl1pPr>
            <a:lvl2pPr marL="514350" indent="-285750">
              <a:buFont typeface="Arial" panose="020B0604020202020204" pitchFamily="34" charset="0"/>
              <a:buChar char="•"/>
              <a:defRPr sz="1600">
                <a:latin typeface="+mn-lt"/>
              </a:defRPr>
            </a:lvl2pPr>
            <a:lvl3pPr marL="742950" indent="-285750">
              <a:buFont typeface="Arial" panose="020B0604020202020204" pitchFamily="34" charset="0"/>
              <a:buChar char="•"/>
              <a:defRPr sz="1400">
                <a:latin typeface="+mn-lt"/>
              </a:defRPr>
            </a:lvl3pPr>
            <a:lvl4pPr marL="857250" indent="-171450">
              <a:buFont typeface="Arial" panose="020B0604020202020204" pitchFamily="34" charset="0"/>
              <a:buChar char="•"/>
              <a:defRPr sz="1200">
                <a:latin typeface="+mn-lt"/>
              </a:defRPr>
            </a:lvl4pPr>
            <a:lvl5pPr marL="1085850" indent="-171450">
              <a:buFont typeface="Arial" panose="020B0604020202020204" pitchFamily="34" charset="0"/>
              <a:buChar char="•"/>
              <a:defRPr sz="11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710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68896" y="1129554"/>
            <a:ext cx="4361688" cy="3475236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68897" y="4731335"/>
            <a:ext cx="4206240" cy="1184585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584950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68895" y="6453002"/>
            <a:ext cx="170762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4753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61425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59778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59778"/>
            <a:ext cx="2805405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59778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561425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>
                <a:latin typeface="+mn-lt"/>
              </a:defRPr>
            </a:lvl1pPr>
            <a:lvl2pPr marL="514350" indent="-285750">
              <a:buFont typeface="Arial" panose="020B0604020202020204" pitchFamily="34" charset="0"/>
              <a:buChar char="•"/>
              <a:defRPr sz="1600">
                <a:latin typeface="+mn-lt"/>
              </a:defRPr>
            </a:lvl2pPr>
            <a:lvl3pPr marL="742950" indent="-285750">
              <a:buFont typeface="Arial" panose="020B0604020202020204" pitchFamily="34" charset="0"/>
              <a:buChar char="•"/>
              <a:defRPr sz="1400">
                <a:latin typeface="+mn-lt"/>
              </a:defRPr>
            </a:lvl3pPr>
            <a:lvl4pPr marL="857250" indent="-171450">
              <a:buFont typeface="Arial" panose="020B0604020202020204" pitchFamily="34" charset="0"/>
              <a:buChar char="•"/>
              <a:defRPr sz="1200">
                <a:latin typeface="+mn-lt"/>
              </a:defRPr>
            </a:lvl4pPr>
            <a:lvl5pPr marL="1085850" indent="-171450">
              <a:buFont typeface="Arial" panose="020B0604020202020204" pitchFamily="34" charset="0"/>
              <a:buChar char="•"/>
              <a:defRPr sz="11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079730"/>
            <a:ext cx="12192000" cy="377827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2348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720" y="881063"/>
            <a:ext cx="10390634" cy="867412"/>
          </a:xfrm>
        </p:spPr>
        <p:txBody>
          <a:bodyPr lIns="0" anchor="ctr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321CAEA-3EF9-812B-1AB0-5BBC156C50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358744" y="2102445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5E2B1AA-F7E0-09F3-3E5E-27536C3126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650594" y="3633081"/>
            <a:ext cx="2447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High-impact sales strategies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88720" y="2129474"/>
            <a:ext cx="2807535" cy="3727767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1897688-419F-6EB2-5CC1-DC14924E5F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62527" y="2129475"/>
            <a:ext cx="6616828" cy="372776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3161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39"/>
            <a:ext cx="4672584" cy="145389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2648" y="2290890"/>
            <a:ext cx="4672584" cy="4041648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549275"/>
            <a:ext cx="5585925" cy="57832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8068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550217"/>
            <a:ext cx="3657603" cy="1453896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521" y="2295144"/>
            <a:ext cx="3490176" cy="4041648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3F7B03F-5EDA-605B-1A2E-F48896E489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016500" y="549275"/>
            <a:ext cx="6561138" cy="575945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2023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424" y="4363452"/>
            <a:ext cx="8472722" cy="1708165"/>
          </a:xfrm>
        </p:spPr>
        <p:txBody>
          <a:bodyPr>
            <a:normAutofit/>
          </a:bodyPr>
          <a:lstStyle>
            <a:lvl1pPr>
              <a:lnSpc>
                <a:spcPct val="80000"/>
              </a:lnSpc>
              <a:defRPr sz="4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106424" y="595481"/>
            <a:ext cx="10250214" cy="3767971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</p:spTree>
    <p:extLst>
      <p:ext uri="{BB962C8B-B14F-4D97-AF65-F5344CB8AC3E}">
        <p14:creationId xmlns:p14="http://schemas.microsoft.com/office/powerpoint/2010/main" val="18498481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809744"/>
            <a:ext cx="7525512" cy="1545336"/>
          </a:xfrm>
        </p:spPr>
        <p:txBody>
          <a:bodyPr>
            <a:normAutofit/>
          </a:bodyPr>
          <a:lstStyle>
            <a:lvl1pPr algn="ctr">
              <a:lnSpc>
                <a:spcPct val="80000"/>
              </a:lnSpc>
              <a:defRPr sz="2800" b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640079"/>
            <a:ext cx="10543032" cy="4206240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32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</p:spTree>
    <p:extLst>
      <p:ext uri="{BB962C8B-B14F-4D97-AF65-F5344CB8AC3E}">
        <p14:creationId xmlns:p14="http://schemas.microsoft.com/office/powerpoint/2010/main" val="21440418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 Larg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809744"/>
            <a:ext cx="7525512" cy="1545336"/>
          </a:xfrm>
        </p:spPr>
        <p:txBody>
          <a:bodyPr>
            <a:normAutofit/>
          </a:bodyPr>
          <a:lstStyle>
            <a:lvl1pPr algn="ctr">
              <a:lnSpc>
                <a:spcPct val="80000"/>
              </a:lnSpc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640079"/>
            <a:ext cx="10543032" cy="4206240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3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</p:spTree>
    <p:extLst>
      <p:ext uri="{BB962C8B-B14F-4D97-AF65-F5344CB8AC3E}">
        <p14:creationId xmlns:p14="http://schemas.microsoft.com/office/powerpoint/2010/main" val="25671458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106424" y="630936"/>
            <a:ext cx="8266176" cy="5605272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buNone/>
              <a:defRPr sz="5400" b="1"/>
            </a:lvl1pPr>
            <a:lvl2pPr marL="228600" indent="0">
              <a:lnSpc>
                <a:spcPct val="100000"/>
              </a:lnSpc>
              <a:buNone/>
              <a:defRPr sz="4800" b="1"/>
            </a:lvl2pPr>
            <a:lvl3pPr marL="457200" indent="0">
              <a:lnSpc>
                <a:spcPct val="100000"/>
              </a:lnSpc>
              <a:buNone/>
              <a:defRPr sz="4400" b="1"/>
            </a:lvl3pPr>
            <a:lvl4pPr marL="685800" indent="0">
              <a:lnSpc>
                <a:spcPct val="100000"/>
              </a:lnSpc>
              <a:buNone/>
              <a:defRPr sz="4000" b="1"/>
            </a:lvl4pPr>
            <a:lvl5pPr marL="914400" indent="0">
              <a:lnSpc>
                <a:spcPct val="100000"/>
              </a:lnSpc>
              <a:buNone/>
              <a:defRPr sz="3600" b="1"/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70203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tem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188720" y="1085850"/>
            <a:ext cx="8767826" cy="4902708"/>
          </a:xfrm>
        </p:spPr>
        <p:txBody>
          <a:bodyPr anchor="ctr">
            <a:noAutofit/>
          </a:bodyPr>
          <a:lstStyle>
            <a:lvl1pPr marL="0" indent="0">
              <a:lnSpc>
                <a:spcPct val="80000"/>
              </a:lnSpc>
              <a:buNone/>
              <a:defRPr sz="7200" b="0">
                <a:latin typeface="+mj-lt"/>
              </a:defRPr>
            </a:lvl1pPr>
            <a:lvl2pPr marL="228600" indent="0">
              <a:lnSpc>
                <a:spcPct val="80000"/>
              </a:lnSpc>
              <a:buNone/>
              <a:defRPr sz="6600" b="0">
                <a:latin typeface="+mj-lt"/>
              </a:defRPr>
            </a:lvl2pPr>
            <a:lvl3pPr marL="457200" indent="0">
              <a:lnSpc>
                <a:spcPct val="80000"/>
              </a:lnSpc>
              <a:buNone/>
              <a:defRPr sz="6000" b="0">
                <a:latin typeface="+mj-lt"/>
              </a:defRPr>
            </a:lvl3pPr>
            <a:lvl4pPr marL="685800" indent="0">
              <a:lnSpc>
                <a:spcPct val="80000"/>
              </a:lnSpc>
              <a:buNone/>
              <a:defRPr sz="5400" b="0">
                <a:latin typeface="+mj-lt"/>
              </a:defRPr>
            </a:lvl4pPr>
            <a:lvl5pPr marL="914400" indent="0">
              <a:lnSpc>
                <a:spcPct val="80000"/>
              </a:lnSpc>
              <a:buNone/>
              <a:defRPr sz="4800" b="0">
                <a:latin typeface="+mj-lt"/>
              </a:defRPr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743592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00684" y="626364"/>
            <a:ext cx="10076688" cy="5605272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5000" b="1"/>
            </a:lvl1pPr>
            <a:lvl2pPr marL="228600" indent="0" algn="ctr">
              <a:lnSpc>
                <a:spcPct val="100000"/>
              </a:lnSpc>
              <a:buNone/>
              <a:defRPr sz="4400" b="1"/>
            </a:lvl2pPr>
            <a:lvl3pPr marL="457200" indent="0" algn="ctr">
              <a:lnSpc>
                <a:spcPct val="100000"/>
              </a:lnSpc>
              <a:buNone/>
              <a:defRPr sz="4000" b="1"/>
            </a:lvl3pPr>
            <a:lvl4pPr marL="685800" indent="0" algn="ctr">
              <a:lnSpc>
                <a:spcPct val="100000"/>
              </a:lnSpc>
              <a:buNone/>
              <a:defRPr sz="3600" b="1"/>
            </a:lvl4pPr>
            <a:lvl5pPr marL="914400" indent="0" algn="ctr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add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647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Picture 3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33602" y="2129475"/>
            <a:ext cx="4152898" cy="4093525"/>
          </a:xfrm>
        </p:spPr>
        <p:txBody>
          <a:bodyPr anchor="t">
            <a:noAutofit/>
          </a:bodyPr>
          <a:lstStyle>
            <a:lvl1pPr algn="l">
              <a:defRPr sz="7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0622" y="1000759"/>
            <a:ext cx="5095878" cy="417408"/>
          </a:xfrm>
        </p:spPr>
        <p:txBody>
          <a:bodyPr lIns="0" anchor="b">
            <a:noAutofit/>
          </a:bodyPr>
          <a:lstStyle>
            <a:lvl1pPr marL="0" indent="0" algn="l">
              <a:buNone/>
              <a:defRPr sz="1800" b="1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4097" y="0"/>
            <a:ext cx="3777281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2585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0" y="966982"/>
            <a:ext cx="9504273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0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025650" y="1682749"/>
            <a:ext cx="8678773" cy="4008581"/>
          </a:xfrm>
        </p:spPr>
        <p:txBody>
          <a:bodyPr anchor="t">
            <a:normAutofit/>
          </a:bodyPr>
          <a:lstStyle>
            <a:lvl1pPr marL="164592" indent="-164592">
              <a:lnSpc>
                <a:spcPct val="100000"/>
              </a:lnSpc>
              <a:spcBef>
                <a:spcPts val="0"/>
              </a:spcBef>
              <a:buNone/>
              <a:defRPr sz="720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</p:spTree>
    <p:extLst>
      <p:ext uri="{BB962C8B-B14F-4D97-AF65-F5344CB8AC3E}">
        <p14:creationId xmlns:p14="http://schemas.microsoft.com/office/powerpoint/2010/main" val="6578889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7009" y="5349240"/>
            <a:ext cx="9043416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188720" y="1344168"/>
            <a:ext cx="9198864" cy="329184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100000"/>
              </a:lnSpc>
              <a:spcBef>
                <a:spcPts val="0"/>
              </a:spcBef>
              <a:buNone/>
              <a:defRPr sz="400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</p:spTree>
    <p:extLst>
      <p:ext uri="{BB962C8B-B14F-4D97-AF65-F5344CB8AC3E}">
        <p14:creationId xmlns:p14="http://schemas.microsoft.com/office/powerpoint/2010/main" val="10618403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61872" y="5669280"/>
            <a:ext cx="8805672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188720" y="1097280"/>
            <a:ext cx="8961120" cy="347472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100000"/>
              </a:lnSpc>
              <a:spcBef>
                <a:spcPts val="0"/>
              </a:spcBef>
              <a:buNone/>
              <a:defRPr sz="4200">
                <a:latin typeface="+mj-lt"/>
              </a:defRPr>
            </a:lvl1pPr>
          </a:lstStyle>
          <a:p>
            <a:pPr lvl="0"/>
            <a:r>
              <a:rPr lang="en-US" dirty="0"/>
              <a:t>Click to add Quote</a:t>
            </a:r>
          </a:p>
        </p:txBody>
      </p:sp>
    </p:spTree>
    <p:extLst>
      <p:ext uri="{BB962C8B-B14F-4D97-AF65-F5344CB8AC3E}">
        <p14:creationId xmlns:p14="http://schemas.microsoft.com/office/powerpoint/2010/main" val="74238388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6334D4D9-458A-1DDD-2EE3-FE2BA24AE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720" y="881063"/>
            <a:ext cx="10390634" cy="867412"/>
          </a:xfrm>
        </p:spPr>
        <p:txBody>
          <a:bodyPr lIns="0" anchor="ctr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4DC103C-4E45-07FA-2734-5BAE2624DC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88720" y="1963560"/>
            <a:ext cx="5022760" cy="3922890"/>
          </a:xfrm>
        </p:spPr>
        <p:txBody>
          <a:bodyPr/>
          <a:lstStyle>
            <a:lvl1pPr marL="0" indent="0">
              <a:buNone/>
              <a:defRPr i="0">
                <a:latin typeface="+mn-lt"/>
              </a:defRPr>
            </a:lvl1pPr>
            <a:lvl2pPr marL="228600" indent="0">
              <a:buNone/>
              <a:defRPr i="0">
                <a:latin typeface="+mn-lt"/>
              </a:defRPr>
            </a:lvl2pPr>
            <a:lvl3pPr marL="457200" indent="0">
              <a:buNone/>
              <a:defRPr i="0">
                <a:latin typeface="+mn-lt"/>
              </a:defRPr>
            </a:lvl3pPr>
            <a:lvl4pPr marL="685800" indent="0">
              <a:buNone/>
              <a:defRPr i="0">
                <a:latin typeface="+mn-lt"/>
              </a:defRPr>
            </a:lvl4pPr>
            <a:lvl5pPr marL="914400" indent="0">
              <a:buNone/>
              <a:defRPr i="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88F1ED9-CE64-0191-F909-FDC002A745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56594" y="1963560"/>
            <a:ext cx="5022760" cy="3922890"/>
          </a:xfrm>
        </p:spPr>
        <p:txBody>
          <a:bodyPr/>
          <a:lstStyle>
            <a:lvl1pPr marL="0" indent="0">
              <a:buNone/>
              <a:defRPr i="0">
                <a:latin typeface="+mn-lt"/>
              </a:defRPr>
            </a:lvl1pPr>
            <a:lvl2pPr marL="228600" indent="0">
              <a:buNone/>
              <a:defRPr i="0">
                <a:latin typeface="+mn-lt"/>
              </a:defRPr>
            </a:lvl2pPr>
            <a:lvl3pPr marL="457200" indent="0">
              <a:buNone/>
              <a:defRPr i="0">
                <a:latin typeface="+mn-lt"/>
              </a:defRPr>
            </a:lvl3pPr>
            <a:lvl4pPr marL="685800" indent="0">
              <a:buNone/>
              <a:defRPr i="0">
                <a:latin typeface="+mn-lt"/>
              </a:defRPr>
            </a:lvl4pPr>
            <a:lvl5pPr marL="914400" indent="0">
              <a:buNone/>
              <a:defRPr i="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E9F63-2F62-D92D-A7ED-F3C3C3580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735430" y="6114097"/>
            <a:ext cx="2447884" cy="36512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dirty="0"/>
              <a:t>High-impact sales strategies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602E2C-2152-4E92-9C3B-6CDEE5716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2733" y="61164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5254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86E5640-DE07-46FE-2EFB-FCD8C5238D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2387600"/>
            <a:ext cx="5157788" cy="37639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0D5795C-6228-AA6F-1CF7-AD7010686B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2200" y="2387600"/>
            <a:ext cx="5183188" cy="3763963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2183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3596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47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311121"/>
            <a:ext cx="3595634" cy="3993263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5"/>
            <a:ext cx="6440258" cy="5755109"/>
          </a:xfrm>
        </p:spPr>
        <p:txBody>
          <a:bodyPr>
            <a:normAutofit/>
          </a:bodyPr>
          <a:lstStyle>
            <a:lvl1pPr>
              <a:defRPr sz="28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67135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720" y="933449"/>
            <a:ext cx="3598681" cy="2071689"/>
          </a:xfrm>
        </p:spPr>
        <p:txBody>
          <a:bodyPr anchor="t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88720" y="3128963"/>
            <a:ext cx="3585586" cy="3131812"/>
          </a:xfrm>
        </p:spPr>
        <p:txBody>
          <a:bodyPr anchor="b">
            <a:normAutofit/>
          </a:bodyPr>
          <a:lstStyle>
            <a:lvl1pPr marL="0" indent="0">
              <a:buNone/>
              <a:defRPr sz="18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976120" y="0"/>
            <a:ext cx="5025257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5497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720" y="1269238"/>
            <a:ext cx="7342307" cy="1133856"/>
          </a:xfrm>
        </p:spPr>
        <p:txBody>
          <a:bodyPr anchor="b">
            <a:no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188721" y="2793047"/>
            <a:ext cx="9814559" cy="2648903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228600" indent="0">
              <a:buNone/>
              <a:defRPr>
                <a:latin typeface="+mn-lt"/>
              </a:defRPr>
            </a:lvl2pPr>
            <a:lvl3pPr marL="457200" indent="0">
              <a:buNone/>
              <a:defRPr>
                <a:latin typeface="+mn-lt"/>
              </a:defRPr>
            </a:lvl3pPr>
            <a:lvl4pPr marL="685800" indent="0">
              <a:buNone/>
              <a:defRPr>
                <a:latin typeface="+mn-lt"/>
              </a:defRPr>
            </a:lvl4pPr>
            <a:lvl5pPr marL="914400" indent="0">
              <a:buNone/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3A495-2561-C749-EF2D-0C8182283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735430" y="6114097"/>
            <a:ext cx="2447884" cy="36512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dirty="0"/>
              <a:t>High-impact sales strategies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BD51F-4826-9564-5FA6-FD706B81E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2733" y="61164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3967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8720" y="548642"/>
            <a:ext cx="7478991" cy="3635797"/>
          </a:xfrm>
        </p:spPr>
        <p:txBody>
          <a:bodyPr anchor="t">
            <a:normAutofit/>
          </a:bodyPr>
          <a:lstStyle>
            <a:lvl1pPr algn="l">
              <a:defRPr sz="7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8720" y="4473553"/>
            <a:ext cx="6655522" cy="1545336"/>
          </a:xfrm>
        </p:spPr>
        <p:txBody>
          <a:bodyPr anchor="b">
            <a:normAutofit/>
          </a:bodyPr>
          <a:lstStyle>
            <a:lvl1pPr marL="0" indent="0" algn="l">
              <a:buNone/>
              <a:defRPr sz="22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A00730E-C88D-D102-6D5F-4B67F8EB4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735430" y="6114097"/>
            <a:ext cx="2447884" cy="36512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dirty="0"/>
              <a:t>High-impact sales strategies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D0E7537-2C12-CB5F-D392-FB87F132E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2733" y="61164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950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720" y="1627318"/>
            <a:ext cx="8430767" cy="1842020"/>
          </a:xfrm>
        </p:spPr>
        <p:txBody>
          <a:bodyPr anchor="b">
            <a:no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188720" y="3622674"/>
            <a:ext cx="8430639" cy="1279615"/>
          </a:xfrm>
        </p:spPr>
        <p:txBody>
          <a:bodyPr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  <a:lvl2pPr marL="228600" indent="0">
              <a:buNone/>
              <a:defRPr sz="2000">
                <a:latin typeface="+mn-lt"/>
              </a:defRPr>
            </a:lvl2pPr>
            <a:lvl3pPr marL="457200" indent="0">
              <a:buNone/>
              <a:defRPr sz="1800">
                <a:latin typeface="+mn-lt"/>
              </a:defRPr>
            </a:lvl3pPr>
            <a:lvl4pPr marL="685800" indent="0">
              <a:buNone/>
              <a:defRPr sz="1600">
                <a:latin typeface="+mn-lt"/>
              </a:defRPr>
            </a:lvl4pPr>
            <a:lvl5pPr marL="914400" indent="0">
              <a:buNone/>
              <a:defRPr sz="14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6253063-A540-CA3E-5B9D-28F197AC2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735430" y="6114097"/>
            <a:ext cx="2447884" cy="36512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dirty="0"/>
              <a:t>High-impact sales strategies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16A193-DEF8-A035-8A9F-81AB07EBA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2733" y="61164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796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8720" y="854239"/>
            <a:ext cx="7876287" cy="3592629"/>
          </a:xfrm>
        </p:spPr>
        <p:txBody>
          <a:bodyPr anchor="b">
            <a:normAutofit/>
          </a:bodyPr>
          <a:lstStyle>
            <a:lvl1pPr algn="l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8720" y="4617138"/>
            <a:ext cx="7375466" cy="101498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684206B-A091-FAAB-1810-8A4E3115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735430" y="6114097"/>
            <a:ext cx="2447884" cy="36512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dirty="0"/>
              <a:t>High-impact sales strategies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ED49BAC-6341-EC82-7727-8195FC1B0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2733" y="61164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1848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1200" y="1318302"/>
            <a:ext cx="8229600" cy="2621154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4039647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78330" y="6444297"/>
            <a:ext cx="2447884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High-impact sales strategies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633" y="6446652"/>
            <a:ext cx="429207" cy="365125"/>
          </a:xfrm>
          <a:prstGeom prst="rect">
            <a:avLst/>
          </a:prstGeo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6415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8720" y="1486540"/>
            <a:ext cx="7538419" cy="4093526"/>
          </a:xfrm>
        </p:spPr>
        <p:txBody>
          <a:bodyPr anchor="ctr">
            <a:normAutofit/>
          </a:bodyPr>
          <a:lstStyle>
            <a:lvl1pPr algn="l">
              <a:defRPr sz="7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7730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5501" y="664108"/>
            <a:ext cx="4709488" cy="1084367"/>
          </a:xfrm>
        </p:spPr>
        <p:txBody>
          <a:bodyPr anchor="b">
            <a:no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ED8749C-9AC1-6ED0-7A37-C8CCB13145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358744" y="2102445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F1387D1-15D1-CE52-9FAB-A4865E1733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650594" y="3633081"/>
            <a:ext cx="2447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4DBE2974-CF8C-3529-125E-CE9BC87F5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90627" y="0"/>
            <a:ext cx="3771898" cy="6858000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43095" y="2496190"/>
            <a:ext cx="3771894" cy="3726810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400">
                <a:latin typeface="+mn-lt"/>
              </a:defRPr>
            </a:lvl1pPr>
            <a:lvl2pPr marL="685800" indent="-457200">
              <a:buFont typeface="+mj-lt"/>
              <a:buAutoNum type="arabicPeriod"/>
              <a:defRPr sz="2000">
                <a:latin typeface="+mn-lt"/>
              </a:defRPr>
            </a:lvl2pPr>
            <a:lvl3pPr marL="800100" indent="-342900">
              <a:buFont typeface="+mj-lt"/>
              <a:buAutoNum type="arabicPeriod"/>
              <a:defRPr sz="1800">
                <a:latin typeface="+mn-lt"/>
              </a:defRPr>
            </a:lvl3pPr>
            <a:lvl4pPr marL="1028700" indent="-342900">
              <a:buFont typeface="+mj-lt"/>
              <a:buAutoNum type="arabicPeriod"/>
              <a:defRPr sz="1600">
                <a:latin typeface="+mn-lt"/>
              </a:defRPr>
            </a:lvl4pPr>
            <a:lvl5pPr marL="1257300" indent="-342900">
              <a:buFont typeface="+mj-lt"/>
              <a:buAutoNum type="arabicPeriod"/>
              <a:defRPr sz="14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449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211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9211" y="1715532"/>
            <a:ext cx="10653579" cy="422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oup 6" hidden="1">
            <a:extLst>
              <a:ext uri="{FF2B5EF4-FFF2-40B4-BE49-F238E27FC236}">
                <a16:creationId xmlns:a16="http://schemas.microsoft.com/office/drawing/2014/main" id="{5E62CEC1-6755-5D17-E4DD-EA2F1FD903D6}"/>
              </a:ext>
            </a:extLst>
          </p:cNvPr>
          <p:cNvGrpSpPr/>
          <p:nvPr/>
        </p:nvGrpSpPr>
        <p:grpSpPr>
          <a:xfrm>
            <a:off x="1" y="0"/>
            <a:ext cx="12191999" cy="6858000"/>
            <a:chOff x="-1" y="0"/>
            <a:chExt cx="12191999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BA8C55C-0A2D-3C60-D737-6705E87454EC}"/>
                </a:ext>
              </a:extLst>
            </p:cNvPr>
            <p:cNvSpPr/>
            <p:nvPr/>
          </p:nvSpPr>
          <p:spPr>
            <a:xfrm>
              <a:off x="-1" y="635000"/>
              <a:ext cx="12191999" cy="366715"/>
            </a:xfrm>
            <a:prstGeom prst="rect">
              <a:avLst/>
            </a:prstGeom>
            <a:solidFill>
              <a:srgbClr val="FF00A6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2E00DF5-2A72-5DDC-EF39-346AE4751805}"/>
                </a:ext>
              </a:extLst>
            </p:cNvPr>
            <p:cNvSpPr/>
            <p:nvPr/>
          </p:nvSpPr>
          <p:spPr>
            <a:xfrm>
              <a:off x="-1" y="1382715"/>
              <a:ext cx="12191999" cy="365760"/>
            </a:xfrm>
            <a:prstGeom prst="rect">
              <a:avLst/>
            </a:prstGeom>
            <a:solidFill>
              <a:srgbClr val="FF00A6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A35E25D-29BD-0AAF-D48F-90B60633440A}"/>
                </a:ext>
              </a:extLst>
            </p:cNvPr>
            <p:cNvSpPr/>
            <p:nvPr/>
          </p:nvSpPr>
          <p:spPr>
            <a:xfrm>
              <a:off x="-1" y="2129475"/>
              <a:ext cx="12191999" cy="366715"/>
            </a:xfrm>
            <a:prstGeom prst="rect">
              <a:avLst/>
            </a:prstGeom>
            <a:solidFill>
              <a:srgbClr val="FF00A6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9D9074-2416-8B46-DD04-D901B781DAAF}"/>
                </a:ext>
              </a:extLst>
            </p:cNvPr>
            <p:cNvSpPr/>
            <p:nvPr/>
          </p:nvSpPr>
          <p:spPr>
            <a:xfrm>
              <a:off x="-1" y="2877190"/>
              <a:ext cx="12191999" cy="365760"/>
            </a:xfrm>
            <a:prstGeom prst="rect">
              <a:avLst/>
            </a:prstGeom>
            <a:solidFill>
              <a:srgbClr val="FF00A6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ECE3AA2-4038-88C4-4171-901BD08741A4}"/>
                </a:ext>
              </a:extLst>
            </p:cNvPr>
            <p:cNvSpPr/>
            <p:nvPr/>
          </p:nvSpPr>
          <p:spPr>
            <a:xfrm>
              <a:off x="-1" y="3615051"/>
              <a:ext cx="12191999" cy="366715"/>
            </a:xfrm>
            <a:prstGeom prst="rect">
              <a:avLst/>
            </a:prstGeom>
            <a:solidFill>
              <a:srgbClr val="FF00A6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00193A9-05C0-F4DD-A932-97EF31F9730C}"/>
                </a:ext>
              </a:extLst>
            </p:cNvPr>
            <p:cNvSpPr/>
            <p:nvPr/>
          </p:nvSpPr>
          <p:spPr>
            <a:xfrm>
              <a:off x="-1" y="4362766"/>
              <a:ext cx="12191999" cy="365760"/>
            </a:xfrm>
            <a:prstGeom prst="rect">
              <a:avLst/>
            </a:prstGeom>
            <a:solidFill>
              <a:srgbClr val="FF00A6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B5AA71F-9B35-83DF-C1EC-E12F260B2AAF}"/>
                </a:ext>
              </a:extLst>
            </p:cNvPr>
            <p:cNvSpPr/>
            <p:nvPr/>
          </p:nvSpPr>
          <p:spPr>
            <a:xfrm>
              <a:off x="-1" y="5109526"/>
              <a:ext cx="12191999" cy="366715"/>
            </a:xfrm>
            <a:prstGeom prst="rect">
              <a:avLst/>
            </a:prstGeom>
            <a:solidFill>
              <a:srgbClr val="FF00A6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7672102-BB5A-256F-C76D-3650EC6D9F1A}"/>
                </a:ext>
              </a:extLst>
            </p:cNvPr>
            <p:cNvSpPr/>
            <p:nvPr/>
          </p:nvSpPr>
          <p:spPr>
            <a:xfrm>
              <a:off x="-1" y="5857241"/>
              <a:ext cx="12191999" cy="365760"/>
            </a:xfrm>
            <a:prstGeom prst="rect">
              <a:avLst/>
            </a:prstGeom>
            <a:solidFill>
              <a:srgbClr val="FF00A6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CCF451E-76D1-F002-BA35-FC16E0D6E6FD}"/>
                </a:ext>
              </a:extLst>
            </p:cNvPr>
            <p:cNvSpPr/>
            <p:nvPr/>
          </p:nvSpPr>
          <p:spPr>
            <a:xfrm>
              <a:off x="634034" y="0"/>
              <a:ext cx="556591" cy="6858000"/>
            </a:xfrm>
            <a:prstGeom prst="rect">
              <a:avLst/>
            </a:prstGeom>
            <a:solidFill>
              <a:srgbClr val="7B00F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CD47A1A-A396-D899-8C5A-DEE7149BBC49}"/>
                </a:ext>
              </a:extLst>
            </p:cNvPr>
            <p:cNvSpPr/>
            <p:nvPr/>
          </p:nvSpPr>
          <p:spPr>
            <a:xfrm>
              <a:off x="1577009" y="0"/>
              <a:ext cx="556591" cy="6858000"/>
            </a:xfrm>
            <a:prstGeom prst="rect">
              <a:avLst/>
            </a:prstGeom>
            <a:solidFill>
              <a:srgbClr val="7B00F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5B18B86-FD0A-EFDE-DC90-27AE21A1A5C2}"/>
                </a:ext>
              </a:extLst>
            </p:cNvPr>
            <p:cNvSpPr/>
            <p:nvPr/>
          </p:nvSpPr>
          <p:spPr>
            <a:xfrm>
              <a:off x="2519984" y="0"/>
              <a:ext cx="556591" cy="6858000"/>
            </a:xfrm>
            <a:prstGeom prst="rect">
              <a:avLst/>
            </a:prstGeom>
            <a:solidFill>
              <a:srgbClr val="7B00F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8537D0F-6DC0-D92E-3790-21AA6FC9B10E}"/>
                </a:ext>
              </a:extLst>
            </p:cNvPr>
            <p:cNvSpPr/>
            <p:nvPr/>
          </p:nvSpPr>
          <p:spPr>
            <a:xfrm>
              <a:off x="3462959" y="0"/>
              <a:ext cx="556591" cy="6858000"/>
            </a:xfrm>
            <a:prstGeom prst="rect">
              <a:avLst/>
            </a:prstGeom>
            <a:solidFill>
              <a:srgbClr val="7B00F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56208AB-26F9-6BDA-BED4-923EC57199E1}"/>
                </a:ext>
              </a:extLst>
            </p:cNvPr>
            <p:cNvSpPr/>
            <p:nvPr/>
          </p:nvSpPr>
          <p:spPr>
            <a:xfrm>
              <a:off x="4405934" y="0"/>
              <a:ext cx="556591" cy="6858000"/>
            </a:xfrm>
            <a:prstGeom prst="rect">
              <a:avLst/>
            </a:prstGeom>
            <a:solidFill>
              <a:srgbClr val="7B00F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C3C84C3-E8C7-C1F2-A9BF-38B3216C4D50}"/>
                </a:ext>
              </a:extLst>
            </p:cNvPr>
            <p:cNvSpPr/>
            <p:nvPr/>
          </p:nvSpPr>
          <p:spPr>
            <a:xfrm>
              <a:off x="5348909" y="0"/>
              <a:ext cx="556591" cy="6858000"/>
            </a:xfrm>
            <a:prstGeom prst="rect">
              <a:avLst/>
            </a:prstGeom>
            <a:solidFill>
              <a:srgbClr val="7B00F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9A8B812-E44E-033B-2733-FEAB72D376F9}"/>
                </a:ext>
              </a:extLst>
            </p:cNvPr>
            <p:cNvSpPr/>
            <p:nvPr/>
          </p:nvSpPr>
          <p:spPr>
            <a:xfrm>
              <a:off x="6286502" y="0"/>
              <a:ext cx="556591" cy="6858000"/>
            </a:xfrm>
            <a:prstGeom prst="rect">
              <a:avLst/>
            </a:prstGeom>
            <a:solidFill>
              <a:srgbClr val="7B00F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42DE017-C716-BDFF-4124-5C7CAE7D5A0F}"/>
                </a:ext>
              </a:extLst>
            </p:cNvPr>
            <p:cNvSpPr/>
            <p:nvPr/>
          </p:nvSpPr>
          <p:spPr>
            <a:xfrm>
              <a:off x="7229477" y="0"/>
              <a:ext cx="556591" cy="6858000"/>
            </a:xfrm>
            <a:prstGeom prst="rect">
              <a:avLst/>
            </a:prstGeom>
            <a:solidFill>
              <a:srgbClr val="7B00F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0A202B5-55A5-5485-CF20-A09AA56298D0}"/>
                </a:ext>
              </a:extLst>
            </p:cNvPr>
            <p:cNvSpPr/>
            <p:nvPr/>
          </p:nvSpPr>
          <p:spPr>
            <a:xfrm>
              <a:off x="8172452" y="0"/>
              <a:ext cx="556591" cy="6858000"/>
            </a:xfrm>
            <a:prstGeom prst="rect">
              <a:avLst/>
            </a:prstGeom>
            <a:solidFill>
              <a:srgbClr val="7B00F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13BDEF1-1BC5-43BD-754B-851F426BEBAF}"/>
                </a:ext>
              </a:extLst>
            </p:cNvPr>
            <p:cNvSpPr/>
            <p:nvPr/>
          </p:nvSpPr>
          <p:spPr>
            <a:xfrm>
              <a:off x="9115427" y="0"/>
              <a:ext cx="556591" cy="6858000"/>
            </a:xfrm>
            <a:prstGeom prst="rect">
              <a:avLst/>
            </a:prstGeom>
            <a:solidFill>
              <a:srgbClr val="7B00F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A99DDB9-B348-83E3-1C05-F7F44DA41648}"/>
                </a:ext>
              </a:extLst>
            </p:cNvPr>
            <p:cNvSpPr/>
            <p:nvPr/>
          </p:nvSpPr>
          <p:spPr>
            <a:xfrm>
              <a:off x="10058402" y="0"/>
              <a:ext cx="556591" cy="6858000"/>
            </a:xfrm>
            <a:prstGeom prst="rect">
              <a:avLst/>
            </a:prstGeom>
            <a:solidFill>
              <a:srgbClr val="7B00F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91D80EB-3C24-9C73-564F-9D9CD41708FF}"/>
                </a:ext>
              </a:extLst>
            </p:cNvPr>
            <p:cNvSpPr/>
            <p:nvPr/>
          </p:nvSpPr>
          <p:spPr>
            <a:xfrm>
              <a:off x="11001377" y="0"/>
              <a:ext cx="556591" cy="6858000"/>
            </a:xfrm>
            <a:prstGeom prst="rect">
              <a:avLst/>
            </a:prstGeom>
            <a:solidFill>
              <a:srgbClr val="7B00FF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ABCCC75E-346A-D106-EBC3-DD4231D5F2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735430" y="6114097"/>
            <a:ext cx="2447884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 algn="r"/>
            <a:r>
              <a:rPr lang="en-US" dirty="0"/>
              <a:t>High-impact sales strategies</a:t>
            </a:r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EEA02095-28E3-4062-860F-CF0051DC1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82733" y="6116452"/>
            <a:ext cx="429207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8" name="Date Placeholder 6">
            <a:extLst>
              <a:ext uri="{FF2B5EF4-FFF2-40B4-BE49-F238E27FC236}">
                <a16:creationId xmlns:a16="http://schemas.microsoft.com/office/drawing/2014/main" id="{C0C32C00-0E9C-077D-6893-59C408D35E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80060" y="6114096"/>
            <a:ext cx="3494314" cy="365125"/>
          </a:xfrm>
          <a:prstGeom prst="rect">
            <a:avLst/>
          </a:prstGeom>
        </p:spPr>
        <p:txBody>
          <a:bodyPr/>
          <a:lstStyle>
            <a:lvl1pPr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806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  <p:sldLayoutId id="2147483829" r:id="rId14"/>
    <p:sldLayoutId id="2147483830" r:id="rId15"/>
    <p:sldLayoutId id="2147483831" r:id="rId16"/>
    <p:sldLayoutId id="2147483832" r:id="rId17"/>
    <p:sldLayoutId id="2147483833" r:id="rId18"/>
    <p:sldLayoutId id="2147483834" r:id="rId19"/>
    <p:sldLayoutId id="2147483835" r:id="rId20"/>
    <p:sldLayoutId id="2147483836" r:id="rId21"/>
    <p:sldLayoutId id="2147483837" r:id="rId22"/>
    <p:sldLayoutId id="2147483838" r:id="rId23"/>
    <p:sldLayoutId id="2147483839" r:id="rId24"/>
    <p:sldLayoutId id="2147483840" r:id="rId25"/>
    <p:sldLayoutId id="2147483841" r:id="rId26"/>
    <p:sldLayoutId id="2147483842" r:id="rId27"/>
    <p:sldLayoutId id="2147483843" r:id="rId28"/>
    <p:sldLayoutId id="2147483844" r:id="rId29"/>
    <p:sldLayoutId id="2147483845" r:id="rId30"/>
    <p:sldLayoutId id="2147483846" r:id="rId31"/>
    <p:sldLayoutId id="2147483847" r:id="rId32"/>
    <p:sldLayoutId id="2147483848" r:id="rId33"/>
    <p:sldLayoutId id="2147483849" r:id="rId34"/>
    <p:sldLayoutId id="2147483850" r:id="rId35"/>
    <p:sldLayoutId id="2147483851" r:id="rId36"/>
    <p:sldLayoutId id="2147483852" r:id="rId37"/>
    <p:sldLayoutId id="2147483853" r:id="rId38"/>
    <p:sldLayoutId id="2147483854" r:id="rId39"/>
    <p:sldLayoutId id="2147483855" r:id="rId40"/>
    <p:sldLayoutId id="2147483856" r:id="rId41"/>
    <p:sldLayoutId id="2147483857" r:id="rId42"/>
    <p:sldLayoutId id="2147483858" r:id="rId43"/>
    <p:sldLayoutId id="2147483859" r:id="rId44"/>
    <p:sldLayoutId id="2147483860" r:id="rId45"/>
    <p:sldLayoutId id="2147483861" r:id="rId46"/>
    <p:sldLayoutId id="2147483862" r:id="rId47"/>
    <p:sldLayoutId id="2147483863" r:id="rId48"/>
    <p:sldLayoutId id="2147483864" r:id="rId49"/>
    <p:sldLayoutId id="2147483865" r:id="rId50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4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ptos Display" panose="020B0004020202020204" pitchFamily="34" charset="0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100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57989-07E4-B482-9F2A-EBF670F7FA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087059"/>
            <a:ext cx="5920740" cy="4093525"/>
          </a:xfrm>
        </p:spPr>
        <p:txBody>
          <a:bodyPr/>
          <a:lstStyle/>
          <a:p>
            <a:r>
              <a:rPr lang="en-US" b="1" dirty="0"/>
              <a:t>A.I.</a:t>
            </a:r>
            <a:br>
              <a:rPr lang="en-US" b="1" dirty="0"/>
            </a:br>
            <a:r>
              <a:rPr lang="en-US" b="1" dirty="0"/>
              <a:t>Search</a:t>
            </a:r>
            <a:br>
              <a:rPr lang="en-US" b="1" dirty="0"/>
            </a:br>
            <a:r>
              <a:rPr lang="en-US" b="1" dirty="0"/>
              <a:t>Optimization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3CF5F8-0028-8636-5006-5D5C52B327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5990" y="3908550"/>
            <a:ext cx="7221858" cy="1148081"/>
          </a:xfrm>
        </p:spPr>
        <p:txBody>
          <a:bodyPr/>
          <a:lstStyle/>
          <a:p>
            <a:r>
              <a:rPr lang="en-US" dirty="0"/>
              <a:t>How to Ensure Your Business Shows Up </a:t>
            </a:r>
            <a:br>
              <a:rPr lang="en-US" dirty="0"/>
            </a:br>
            <a:r>
              <a:rPr lang="en-US" dirty="0"/>
              <a:t>in the Future of Search…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55A6D12F-873E-B6FD-EDF4-307756D14AB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74" r="34574"/>
          <a:stretch/>
        </p:blipFill>
        <p:spPr>
          <a:xfrm>
            <a:off x="7224097" y="0"/>
            <a:ext cx="3777281" cy="6858000"/>
          </a:xfrm>
        </p:spPr>
      </p:pic>
    </p:spTree>
    <p:extLst>
      <p:ext uri="{BB962C8B-B14F-4D97-AF65-F5344CB8AC3E}">
        <p14:creationId xmlns:p14="http://schemas.microsoft.com/office/powerpoint/2010/main" val="17738313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27380-A532-66A4-50B3-112ED802A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424" y="4363452"/>
            <a:ext cx="8472722" cy="1708165"/>
          </a:xfrm>
        </p:spPr>
        <p:txBody>
          <a:bodyPr>
            <a:normAutofit fontScale="90000"/>
          </a:bodyPr>
          <a:lstStyle/>
          <a:p>
            <a:r>
              <a:rPr lang="en-US" dirty="0"/>
              <a:t>~10% of websites currently have A.I. readable content or even allow it to catalog their business…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17F2BB-F067-C1A6-62D5-1F8FF64A2B8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106424" y="595481"/>
            <a:ext cx="10250214" cy="3767971"/>
          </a:xfrm>
        </p:spPr>
        <p:txBody>
          <a:bodyPr/>
          <a:lstStyle/>
          <a:p>
            <a:r>
              <a:rPr lang="en-US" dirty="0"/>
              <a:t>90%+</a:t>
            </a:r>
          </a:p>
        </p:txBody>
      </p:sp>
    </p:spTree>
    <p:extLst>
      <p:ext uri="{BB962C8B-B14F-4D97-AF65-F5344CB8AC3E}">
        <p14:creationId xmlns:p14="http://schemas.microsoft.com/office/powerpoint/2010/main" val="1093627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3153D-915E-B26E-77A0-B0A60D95B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692" y="788816"/>
            <a:ext cx="4325112" cy="2897389"/>
          </a:xfrm>
        </p:spPr>
        <p:txBody>
          <a:bodyPr/>
          <a:lstStyle/>
          <a:p>
            <a:r>
              <a:rPr lang="en-US" b="1" dirty="0"/>
              <a:t>Massive</a:t>
            </a:r>
            <a:br>
              <a:rPr lang="en-US" b="1" dirty="0"/>
            </a:br>
            <a:r>
              <a:rPr lang="en-US" b="1" dirty="0"/>
              <a:t>Opportunity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E6C73-4F90-26C9-3E52-B235190AEA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09144" y="785900"/>
            <a:ext cx="5336309" cy="29032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Chances are, you will be the first company in this area to rank exclusively for A.I. Search…</a:t>
            </a:r>
          </a:p>
          <a:p>
            <a:r>
              <a:rPr lang="en-US" dirty="0"/>
              <a:t>This </a:t>
            </a:r>
            <a:r>
              <a:rPr lang="en-US" b="1" dirty="0">
                <a:solidFill>
                  <a:srgbClr val="C00000"/>
                </a:solidFill>
              </a:rPr>
              <a:t>gives you </a:t>
            </a:r>
            <a:r>
              <a:rPr lang="en-US" dirty="0"/>
              <a:t>an </a:t>
            </a:r>
            <a:r>
              <a:rPr lang="en-US" b="1" dirty="0"/>
              <a:t>advantage</a:t>
            </a:r>
            <a:r>
              <a:rPr lang="en-US" dirty="0"/>
              <a:t> over the competition…</a:t>
            </a:r>
          </a:p>
          <a:p>
            <a:r>
              <a:rPr lang="en-US" b="1" dirty="0"/>
              <a:t>However</a:t>
            </a:r>
            <a:r>
              <a:rPr lang="en-US" dirty="0"/>
              <a:t>, they will catch on in-time.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FD3965A-030E-C6A5-8301-3B23AF122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2733" y="6116452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843003A-50D5-21B4-247D-5969F166DE72}"/>
              </a:ext>
            </a:extLst>
          </p:cNvPr>
          <p:cNvSpPr txBox="1">
            <a:spLocks/>
          </p:cNvSpPr>
          <p:nvPr/>
        </p:nvSpPr>
        <p:spPr>
          <a:xfrm>
            <a:off x="1826490" y="4032482"/>
            <a:ext cx="8878455" cy="218820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/>
              <a:t>While your competitors are fighting to stay above the noise</a:t>
            </a:r>
            <a:br>
              <a:rPr lang="en-US" sz="2000" b="1" dirty="0"/>
            </a:br>
            <a:r>
              <a:rPr lang="en-US" sz="2000" b="1" dirty="0"/>
              <a:t> in traditional search, you simply </a:t>
            </a:r>
            <a:r>
              <a:rPr lang="en-US" sz="2000" b="1" u="sng" dirty="0"/>
              <a:t>out-smart them</a:t>
            </a:r>
            <a:r>
              <a:rPr lang="en-US" sz="2000" b="1" dirty="0"/>
              <a:t> by </a:t>
            </a:r>
            <a:br>
              <a:rPr lang="en-US" sz="2000" b="1" dirty="0"/>
            </a:br>
            <a:r>
              <a:rPr lang="en-US" sz="2000" b="1" dirty="0"/>
              <a:t>catering to consumers who use A.I. Search…</a:t>
            </a:r>
          </a:p>
        </p:txBody>
      </p:sp>
    </p:spTree>
    <p:extLst>
      <p:ext uri="{BB962C8B-B14F-4D97-AF65-F5344CB8AC3E}">
        <p14:creationId xmlns:p14="http://schemas.microsoft.com/office/powerpoint/2010/main" val="1472982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EE62F-F757-97CA-69BF-74C05CF95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720" y="881063"/>
            <a:ext cx="10390634" cy="867412"/>
          </a:xfrm>
        </p:spPr>
        <p:txBody>
          <a:bodyPr/>
          <a:lstStyle/>
          <a:p>
            <a:r>
              <a:rPr lang="en-US" dirty="0"/>
              <a:t>The cost of inaction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384BB1-16D4-8510-7BFE-056208DE46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88720" y="1963560"/>
            <a:ext cx="5022760" cy="3922890"/>
          </a:xfrm>
        </p:spPr>
        <p:txBody>
          <a:bodyPr>
            <a:normAutofit/>
          </a:bodyPr>
          <a:lstStyle/>
          <a:p>
            <a:r>
              <a:rPr lang="en-US" b="1" dirty="0"/>
              <a:t>Ignoring these challenges could mean lost revenue, slower growth, and declining quality: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Reduced lead volume at ever-increasing marketing costs.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Lower lead quality as consumer dig for a vendor, only to be frustrated by lead forms and noise.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Less opportunity to find the red-hot leads who are ready to buy now if they can find someone who “gets their problem.”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E82616-224C-DC6E-0F91-81634111B5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56594" y="1963560"/>
            <a:ext cx="5022760" cy="3922890"/>
          </a:xfrm>
        </p:spPr>
        <p:txBody>
          <a:bodyPr/>
          <a:lstStyle/>
          <a:p>
            <a:r>
              <a:rPr lang="en-US" b="1" dirty="0"/>
              <a:t>Addressing these issues promptly can help maintain a competitive edge and foster long-term success: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Enhances customer satisfaction and loyalty.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Improves overall business resilience and adaptability to market conditions.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Strengthens brand reputation and market position.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Out-smarts competitors who are using old models and lead sources.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EA064669-4068-F193-9C13-709AF9B3F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2733" y="6116452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323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72092-1D93-1C42-71C9-4C3CD103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720" y="881063"/>
            <a:ext cx="10390634" cy="867412"/>
          </a:xfrm>
        </p:spPr>
        <p:txBody>
          <a:bodyPr/>
          <a:lstStyle/>
          <a:p>
            <a:r>
              <a:rPr lang="en-US" dirty="0"/>
              <a:t>Service Levels &amp; Packages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BE226A44-9929-0F32-DB6E-ECD0C0C23F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358744" y="2102445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69780BEB-FFD1-3971-F361-1B40A8D6689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3933140"/>
              </p:ext>
            </p:extLst>
          </p:nvPr>
        </p:nvGraphicFramePr>
        <p:xfrm>
          <a:off x="1189038" y="2070100"/>
          <a:ext cx="10249896" cy="4216401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452562">
                  <a:extLst>
                    <a:ext uri="{9D8B030D-6E8A-4147-A177-3AD203B41FA5}">
                      <a16:colId xmlns:a16="http://schemas.microsoft.com/office/drawing/2014/main" val="3168546316"/>
                    </a:ext>
                  </a:extLst>
                </a:gridCol>
                <a:gridCol w="4287058">
                  <a:extLst>
                    <a:ext uri="{9D8B030D-6E8A-4147-A177-3AD203B41FA5}">
                      <a16:colId xmlns:a16="http://schemas.microsoft.com/office/drawing/2014/main" val="3249273269"/>
                    </a:ext>
                  </a:extLst>
                </a:gridCol>
                <a:gridCol w="1578033">
                  <a:extLst>
                    <a:ext uri="{9D8B030D-6E8A-4147-A177-3AD203B41FA5}">
                      <a16:colId xmlns:a16="http://schemas.microsoft.com/office/drawing/2014/main" val="3338054882"/>
                    </a:ext>
                  </a:extLst>
                </a:gridCol>
                <a:gridCol w="2932243">
                  <a:extLst>
                    <a:ext uri="{9D8B030D-6E8A-4147-A177-3AD203B41FA5}">
                      <a16:colId xmlns:a16="http://schemas.microsoft.com/office/drawing/2014/main" val="2175169288"/>
                    </a:ext>
                  </a:extLst>
                </a:gridCol>
              </a:tblGrid>
              <a:tr h="754326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Plan name</a:t>
                      </a:r>
                    </a:p>
                  </a:txBody>
                  <a:tcPr marL="18288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Features</a:t>
                      </a:r>
                    </a:p>
                  </a:txBody>
                  <a:tcPr marL="18288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Price</a:t>
                      </a:r>
                    </a:p>
                  </a:txBody>
                  <a:tcPr marL="18288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Best for</a:t>
                      </a:r>
                    </a:p>
                  </a:txBody>
                  <a:tcPr marL="18288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3364231172"/>
                  </a:ext>
                </a:extLst>
              </a:tr>
              <a:tr h="902583">
                <a:tc>
                  <a:txBody>
                    <a:bodyPr/>
                    <a:lstStyle/>
                    <a:p>
                      <a:r>
                        <a:rPr lang="en-US" sz="1400" dirty="0"/>
                        <a:t>Basic</a:t>
                      </a:r>
                    </a:p>
                  </a:txBody>
                  <a:tcPr marL="18288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Complete A.I. Search Optimization Package	</a:t>
                      </a:r>
                    </a:p>
                  </a:txBody>
                  <a:tcPr marL="18288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$399 / one-time</a:t>
                      </a:r>
                    </a:p>
                  </a:txBody>
                  <a:tcPr marL="18288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Small businesses or startups</a:t>
                      </a:r>
                    </a:p>
                  </a:txBody>
                  <a:tcPr marL="18288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3559441191"/>
                  </a:ext>
                </a:extLst>
              </a:tr>
              <a:tr h="902583">
                <a:tc>
                  <a:txBody>
                    <a:bodyPr/>
                    <a:lstStyle/>
                    <a:p>
                      <a:r>
                        <a:rPr lang="en-US" sz="1400" dirty="0"/>
                        <a:t>Gold</a:t>
                      </a:r>
                    </a:p>
                  </a:txBody>
                  <a:tcPr marL="18288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Basic + Managed Monthly Refreshes</a:t>
                      </a:r>
                      <a:br>
                        <a:rPr lang="en-US" sz="1400" dirty="0"/>
                      </a:br>
                      <a:r>
                        <a:rPr lang="en-US" sz="1400" dirty="0"/>
                        <a:t>of A.I. Content	</a:t>
                      </a:r>
                    </a:p>
                  </a:txBody>
                  <a:tcPr marL="18288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$199/month</a:t>
                      </a:r>
                    </a:p>
                  </a:txBody>
                  <a:tcPr marL="18288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Growing businesses needing scalability and support.</a:t>
                      </a:r>
                    </a:p>
                  </a:txBody>
                  <a:tcPr marL="18288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1425558636"/>
                  </a:ext>
                </a:extLst>
              </a:tr>
              <a:tr h="902583">
                <a:tc>
                  <a:txBody>
                    <a:bodyPr/>
                    <a:lstStyle/>
                    <a:p>
                      <a:r>
                        <a:rPr lang="en-US" sz="1400" dirty="0"/>
                        <a:t>Diamond</a:t>
                      </a:r>
                    </a:p>
                  </a:txBody>
                  <a:tcPr marL="18288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Basic, Gold, + A.I. Driven Lead Generation Program</a:t>
                      </a:r>
                    </a:p>
                  </a:txBody>
                  <a:tcPr marL="18288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Custom pricing</a:t>
                      </a:r>
                    </a:p>
                  </a:txBody>
                  <a:tcPr marL="18288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Companies seeking immediate lead generation solutions</a:t>
                      </a:r>
                    </a:p>
                  </a:txBody>
                  <a:tcPr marL="18288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1609158448"/>
                  </a:ext>
                </a:extLst>
              </a:tr>
              <a:tr h="754326">
                <a:tc>
                  <a:txBody>
                    <a:bodyPr/>
                    <a:lstStyle/>
                    <a:p>
                      <a:r>
                        <a:rPr lang="en-US" sz="1400" dirty="0"/>
                        <a:t>Pro</a:t>
                      </a:r>
                    </a:p>
                  </a:txBody>
                  <a:tcPr marL="18288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Custom-built A.I. tools &amp; systems to improve business operations</a:t>
                      </a:r>
                    </a:p>
                  </a:txBody>
                  <a:tcPr marL="18288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Custom pricing</a:t>
                      </a:r>
                    </a:p>
                  </a:txBody>
                  <a:tcPr marL="18288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New customers</a:t>
                      </a:r>
                    </a:p>
                  </a:txBody>
                  <a:tcPr marL="18288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3142950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50434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47223-A893-96A6-F0E7-83F317B9BE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8720" y="1486540"/>
            <a:ext cx="10814594" cy="4093526"/>
          </a:xfrm>
        </p:spPr>
        <p:txBody>
          <a:bodyPr>
            <a:normAutofit/>
          </a:bodyPr>
          <a:lstStyle/>
          <a:p>
            <a:r>
              <a:rPr lang="en-US" sz="6000" dirty="0"/>
              <a:t>If you’re not machine-readable, A.I. is </a:t>
            </a:r>
            <a:r>
              <a:rPr lang="en-US" sz="6000" b="1" dirty="0"/>
              <a:t>not likely </a:t>
            </a:r>
            <a:r>
              <a:rPr lang="en-US" sz="6000" dirty="0"/>
              <a:t>to mention you</a:t>
            </a:r>
            <a:br>
              <a:rPr lang="en-US" sz="6000" dirty="0"/>
            </a:br>
            <a:r>
              <a:rPr lang="en-US" sz="6000" dirty="0"/>
              <a:t>in a service-related search.</a:t>
            </a:r>
          </a:p>
        </p:txBody>
      </p:sp>
    </p:spTree>
    <p:extLst>
      <p:ext uri="{BB962C8B-B14F-4D97-AF65-F5344CB8AC3E}">
        <p14:creationId xmlns:p14="http://schemas.microsoft.com/office/powerpoint/2010/main" val="3761678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5887DED8-6AE1-68B6-2A8B-7B962CA7F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720" y="881063"/>
            <a:ext cx="10390634" cy="867412"/>
          </a:xfrm>
        </p:spPr>
        <p:txBody>
          <a:bodyPr/>
          <a:lstStyle/>
          <a:p>
            <a:r>
              <a:rPr lang="en-US" b="1" dirty="0"/>
              <a:t>Why choose us?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D49FD16-7654-F4BA-9DF2-A4E155A696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358744" y="2102445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5AE507D-4CB8-AC6C-888A-88AAAAA0B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8719" y="2070403"/>
            <a:ext cx="10250215" cy="461672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/>
              <a:t>20 Years In Advertising &amp; Marketing…</a:t>
            </a:r>
          </a:p>
          <a:p>
            <a:pPr marL="0" indent="0">
              <a:buNone/>
            </a:pPr>
            <a:r>
              <a:rPr lang="en-US" dirty="0"/>
              <a:t>	We’ve helped hundreds of businesses and over 300,000 freelancers transform their work by 	implementing solutions which enhance productivity and drive revenue growth. </a:t>
            </a:r>
          </a:p>
          <a:p>
            <a:pPr marL="0" indent="0">
              <a:buNone/>
            </a:pPr>
            <a:r>
              <a:rPr lang="en-US" b="1" dirty="0"/>
              <a:t>40 Years In Results-Driven Direct Response…</a:t>
            </a:r>
          </a:p>
          <a:p>
            <a:pPr marL="0" indent="0">
              <a:buNone/>
            </a:pPr>
            <a:r>
              <a:rPr lang="en-US" dirty="0"/>
              <a:t>	We measure success with dollars &amp; cents; not with likes…. Our mission is to create sales 	opportunities for you and grow your bottom line. </a:t>
            </a:r>
          </a:p>
          <a:p>
            <a:pPr marL="0" indent="0">
              <a:buNone/>
            </a:pPr>
            <a:r>
              <a:rPr lang="en-US" b="1" dirty="0"/>
              <a:t>We’re Local…</a:t>
            </a:r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dirty="0"/>
              <a:t>Based in Charlotte, NC, you’re dealing with a boutique firm, not a large agency with a giant 	overhead or a greedy offshore white label company…</a:t>
            </a:r>
          </a:p>
        </p:txBody>
      </p:sp>
    </p:spTree>
    <p:extLst>
      <p:ext uri="{BB962C8B-B14F-4D97-AF65-F5344CB8AC3E}">
        <p14:creationId xmlns:p14="http://schemas.microsoft.com/office/powerpoint/2010/main" val="19899323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499839-9666-B983-B7D3-39DC6EED6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1119" y="1847088"/>
            <a:ext cx="9950620" cy="1133856"/>
          </a:xfrm>
        </p:spPr>
        <p:txBody>
          <a:bodyPr/>
          <a:lstStyle/>
          <a:p>
            <a:r>
              <a:rPr lang="en-US" dirty="0"/>
              <a:t>Let’s take your business to the future …together.</a:t>
            </a:r>
          </a:p>
        </p:txBody>
      </p:sp>
      <p:graphicFrame>
        <p:nvGraphicFramePr>
          <p:cNvPr id="7" name="Diagram 6" descr="Flexible text blocks SmartArt graphic">
            <a:extLst>
              <a:ext uri="{FF2B5EF4-FFF2-40B4-BE49-F238E27FC236}">
                <a16:creationId xmlns:a16="http://schemas.microsoft.com/office/drawing/2014/main" id="{6A0FB4AC-43A1-7DCA-8353-FA16FC08C3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7216921"/>
              </p:ext>
            </p:extLst>
          </p:nvPr>
        </p:nvGraphicFramePr>
        <p:xfrm>
          <a:off x="1341119" y="3365500"/>
          <a:ext cx="9662161" cy="274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2B0AEF-9401-E7C8-FA61-36871A67D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945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0D8BC5-75AD-DA78-62B9-725CDD276B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594AC-ED68-B47B-E60E-A65FE14EA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720" y="881063"/>
            <a:ext cx="10390634" cy="867412"/>
          </a:xfrm>
        </p:spPr>
        <p:txBody>
          <a:bodyPr>
            <a:normAutofit/>
          </a:bodyPr>
          <a:lstStyle/>
          <a:p>
            <a:r>
              <a:rPr lang="en-US" b="1" dirty="0"/>
              <a:t>Next Steps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14793DB-F0B2-287F-66AB-5DD9DDA90B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358744" y="2102445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BA70195A-CC26-5AA8-6290-606C6F2FC3D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8720" y="2129474"/>
            <a:ext cx="2807535" cy="37277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71FCE0-AB79-EE01-6BB5-50C71B2C619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62527" y="2129475"/>
            <a:ext cx="6616828" cy="44468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C00000"/>
                </a:solidFill>
              </a:rPr>
              <a:t>Interested?</a:t>
            </a:r>
            <a:endParaRPr lang="en-US" sz="32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b="1" dirty="0"/>
              <a:t>Let’s start with a </a:t>
            </a:r>
            <a:r>
              <a:rPr lang="en-US" b="1" u="sng" dirty="0"/>
              <a:t>free scan</a:t>
            </a:r>
            <a:r>
              <a:rPr lang="en-US" b="1" dirty="0"/>
              <a:t> to see what your site’s missing.</a:t>
            </a:r>
          </a:p>
          <a:p>
            <a:pPr marL="0" indent="0">
              <a:buNone/>
            </a:pPr>
            <a:r>
              <a:rPr lang="en-US" b="1" dirty="0"/>
              <a:t>Then we’ll show you exactly how to fix it or handle it for you, fast.</a:t>
            </a:r>
          </a:p>
          <a:p>
            <a:pPr marL="0" indent="0" algn="ctr">
              <a:buNone/>
            </a:pPr>
            <a:r>
              <a:rPr lang="en-US" b="1" dirty="0"/>
              <a:t>	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61DF94A-DA27-1E29-408E-F5360E814FB0}"/>
              </a:ext>
            </a:extLst>
          </p:cNvPr>
          <p:cNvSpPr txBox="1">
            <a:spLocks/>
          </p:cNvSpPr>
          <p:nvPr/>
        </p:nvSpPr>
        <p:spPr>
          <a:xfrm>
            <a:off x="5428210" y="4470399"/>
            <a:ext cx="5692371" cy="196734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ptos Display" panose="020B0004020202020204" pitchFamily="34" charset="0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b="1" dirty="0"/>
              <a:t>COMPANY</a:t>
            </a:r>
            <a:br>
              <a:rPr lang="en-US" b="1" dirty="0"/>
            </a:br>
            <a:r>
              <a:rPr lang="en-US" b="1" dirty="0"/>
              <a:t>NAME</a:t>
            </a:r>
            <a:br>
              <a:rPr lang="en-US" b="1" dirty="0"/>
            </a:br>
            <a:r>
              <a:rPr lang="en-US" b="1" dirty="0"/>
              <a:t>EMAIL</a:t>
            </a:r>
            <a:br>
              <a:rPr lang="en-US" b="1" dirty="0"/>
            </a:br>
            <a:r>
              <a:rPr lang="en-US" b="1" dirty="0"/>
              <a:t>PHONE</a:t>
            </a:r>
            <a:br>
              <a:rPr lang="en-US" b="1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321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0D9FB-B08B-6550-BEBF-B43074192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5501" y="664108"/>
            <a:ext cx="4709488" cy="1084367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ECE2840B-D0A1-81F1-C493-FDB3E77C1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358744" y="2102445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Placeholder 4" descr="A black and white photo of a flower">
            <a:extLst>
              <a:ext uri="{FF2B5EF4-FFF2-40B4-BE49-F238E27FC236}">
                <a16:creationId xmlns:a16="http://schemas.microsoft.com/office/drawing/2014/main" id="{B42686CC-96E9-16F2-FA21-C9E971CEB34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90627" y="0"/>
            <a:ext cx="3771898" cy="685800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BC7904-BA22-561E-1DE0-8E716FCEA6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43094" y="2496190"/>
            <a:ext cx="5154941" cy="3726810"/>
          </a:xfrm>
        </p:spPr>
        <p:txBody>
          <a:bodyPr>
            <a:normAutofit/>
          </a:bodyPr>
          <a:lstStyle/>
          <a:p>
            <a:r>
              <a:rPr lang="en-US" dirty="0"/>
              <a:t>The Local Search Evolves</a:t>
            </a:r>
          </a:p>
          <a:p>
            <a:r>
              <a:rPr lang="en-US" dirty="0"/>
              <a:t>The Big Fix</a:t>
            </a:r>
          </a:p>
          <a:p>
            <a:r>
              <a:rPr lang="en-US" dirty="0"/>
              <a:t>The Opportunity</a:t>
            </a:r>
          </a:p>
          <a:p>
            <a:r>
              <a:rPr lang="en-US" dirty="0"/>
              <a:t>What’s At Stake</a:t>
            </a:r>
          </a:p>
          <a:p>
            <a:r>
              <a:rPr lang="en-US" dirty="0"/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1545177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7084-C959-6935-0D99-455326A78F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8720" y="1486540"/>
            <a:ext cx="9290594" cy="4093526"/>
          </a:xfrm>
        </p:spPr>
        <p:txBody>
          <a:bodyPr/>
          <a:lstStyle/>
          <a:p>
            <a:r>
              <a:rPr lang="en-US" dirty="0"/>
              <a:t>Search Evolution…</a:t>
            </a:r>
          </a:p>
        </p:txBody>
      </p:sp>
    </p:spTree>
    <p:extLst>
      <p:ext uri="{BB962C8B-B14F-4D97-AF65-F5344CB8AC3E}">
        <p14:creationId xmlns:p14="http://schemas.microsoft.com/office/powerpoint/2010/main" val="1751885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5072A-5F3E-FB56-A498-3CACC2BCD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720" y="881063"/>
            <a:ext cx="10390634" cy="867412"/>
          </a:xfrm>
        </p:spPr>
        <p:txBody>
          <a:bodyPr>
            <a:normAutofit/>
          </a:bodyPr>
          <a:lstStyle/>
          <a:p>
            <a:r>
              <a:rPr lang="en-US" dirty="0"/>
              <a:t>The Traditional Search Environment 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2E23D9B8-9F3E-1A9F-4460-BFAB4654BA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358744" y="2102445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13D970B-176D-694F-0D72-4E45EC530AF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8720" y="2129474"/>
            <a:ext cx="2807535" cy="3727767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DE842F-FDC7-B259-9F3B-88630D44DFA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62527" y="2129475"/>
            <a:ext cx="6616828" cy="44468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Consumer opens phone or browser &amp; seeks a local service provider or solution.</a:t>
            </a:r>
          </a:p>
          <a:p>
            <a:pPr marL="0" indent="0">
              <a:buNone/>
            </a:pPr>
            <a:r>
              <a:rPr lang="en-US" dirty="0"/>
              <a:t>Frequently used tools are Google Maps &amp; Web Search…</a:t>
            </a:r>
          </a:p>
          <a:p>
            <a:pPr marL="0" indent="0">
              <a:buNone/>
            </a:pPr>
            <a:r>
              <a:rPr lang="en-US" b="1" u="sng" dirty="0"/>
              <a:t>Consumers are then overloaded with results: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Dozens of Brokers &amp; Lead Generation Forms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Profiles with fake reviews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Many results are not even real companies</a:t>
            </a:r>
          </a:p>
          <a:p>
            <a:pPr marL="0" indent="0">
              <a:buNone/>
            </a:pPr>
            <a:r>
              <a:rPr lang="en-US" b="1" dirty="0"/>
              <a:t>PROBLEM:</a:t>
            </a:r>
          </a:p>
          <a:p>
            <a:pPr marL="0" indent="0" algn="ctr">
              <a:buNone/>
            </a:pPr>
            <a:r>
              <a:rPr lang="en-US" b="1" dirty="0"/>
              <a:t>	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F718EC-2E55-672F-699D-0B17C332F155}"/>
              </a:ext>
            </a:extLst>
          </p:cNvPr>
          <p:cNvSpPr txBox="1"/>
          <p:nvPr/>
        </p:nvSpPr>
        <p:spPr>
          <a:xfrm>
            <a:off x="5080000" y="5495637"/>
            <a:ext cx="6483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C00000"/>
                </a:solidFill>
              </a:rPr>
              <a:t>This </a:t>
            </a:r>
            <a:r>
              <a:rPr lang="en-US" sz="2000" u="sng" dirty="0">
                <a:solidFill>
                  <a:srgbClr val="C00000"/>
                </a:solidFill>
              </a:rPr>
              <a:t>market noise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b="1" dirty="0">
                <a:solidFill>
                  <a:srgbClr val="C00000"/>
                </a:solidFill>
              </a:rPr>
              <a:t>steals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b="1" dirty="0">
                <a:solidFill>
                  <a:srgbClr val="C00000"/>
                </a:solidFill>
              </a:rPr>
              <a:t>customers</a:t>
            </a:r>
            <a:r>
              <a:rPr lang="en-US" sz="2000" dirty="0">
                <a:solidFill>
                  <a:srgbClr val="C00000"/>
                </a:solidFill>
              </a:rPr>
              <a:t> from your company</a:t>
            </a:r>
            <a:br>
              <a:rPr lang="en-US" sz="2000" dirty="0">
                <a:solidFill>
                  <a:srgbClr val="C00000"/>
                </a:solidFill>
              </a:rPr>
            </a:br>
            <a:r>
              <a:rPr lang="en-US" sz="2000" dirty="0">
                <a:solidFill>
                  <a:srgbClr val="C00000"/>
                </a:solidFill>
              </a:rPr>
              <a:t> by out-ranking your profiles and websites…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48600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701D7-435D-8E7D-53C0-66C0C37F5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236CAB-BB4B-BDCA-63F6-F77BA904E53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3011" y="471054"/>
            <a:ext cx="8767826" cy="3014449"/>
          </a:xfrm>
          <a:noFill/>
        </p:spPr>
        <p:txBody>
          <a:bodyPr/>
          <a:lstStyle/>
          <a:p>
            <a:r>
              <a:rPr lang="en-US" dirty="0"/>
              <a:t>Adaptation to search trends is existential…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E55002-FA2F-8CD8-CAAF-B992347DAF95}"/>
              </a:ext>
            </a:extLst>
          </p:cNvPr>
          <p:cNvSpPr txBox="1"/>
          <p:nvPr/>
        </p:nvSpPr>
        <p:spPr>
          <a:xfrm>
            <a:off x="1440874" y="3574473"/>
            <a:ext cx="931025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Since 2023, ChatGPT has been indexing the web.</a:t>
            </a:r>
          </a:p>
          <a:p>
            <a:endParaRPr lang="en-US" dirty="0"/>
          </a:p>
          <a:p>
            <a:r>
              <a:rPr lang="en-US" dirty="0"/>
              <a:t>In May 2025, Google launched “AI Mode” …a new experience that answers questions using AI before showing any website links.</a:t>
            </a:r>
          </a:p>
          <a:p>
            <a:endParaRPr lang="en-US" dirty="0"/>
          </a:p>
          <a:p>
            <a:r>
              <a:rPr lang="en-US" dirty="0"/>
              <a:t>For the first time in over 20 years, Google traffic is </a:t>
            </a:r>
            <a:r>
              <a:rPr lang="en-US" u="sng" dirty="0"/>
              <a:t>dropping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Why? Because users no longer scroll search. They get a single direct answer from A.I.</a:t>
            </a:r>
          </a:p>
          <a:p>
            <a:endParaRPr lang="en-US" dirty="0"/>
          </a:p>
          <a:p>
            <a:pPr algn="ctr"/>
            <a:r>
              <a:rPr lang="en-US" b="1" dirty="0"/>
              <a:t>Businesses can no longer rely </a:t>
            </a:r>
            <a:r>
              <a:rPr lang="en-US" b="1" u="sng" dirty="0"/>
              <a:t>solely</a:t>
            </a:r>
            <a:r>
              <a:rPr lang="en-US" b="1" dirty="0"/>
              <a:t> on a Google presence to be found. </a:t>
            </a:r>
          </a:p>
        </p:txBody>
      </p:sp>
    </p:spTree>
    <p:extLst>
      <p:ext uri="{BB962C8B-B14F-4D97-AF65-F5344CB8AC3E}">
        <p14:creationId xmlns:p14="http://schemas.microsoft.com/office/powerpoint/2010/main" val="1403495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360D7-F74C-CD9E-C576-1CB8FFE877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47268"/>
            <a:ext cx="12191999" cy="4093526"/>
          </a:xfrm>
        </p:spPr>
        <p:txBody>
          <a:bodyPr>
            <a:normAutofit/>
          </a:bodyPr>
          <a:lstStyle/>
          <a:p>
            <a:pPr algn="ctr"/>
            <a:r>
              <a:rPr lang="en-US" sz="6600" dirty="0"/>
              <a:t>Addressing the change in </a:t>
            </a:r>
            <a:br>
              <a:rPr lang="en-US" sz="6600" dirty="0"/>
            </a:br>
            <a:r>
              <a:rPr lang="en-US" sz="6600" dirty="0"/>
              <a:t>how customers </a:t>
            </a:r>
            <a:r>
              <a:rPr lang="en-US" sz="6600" b="1" dirty="0"/>
              <a:t>find you</a:t>
            </a:r>
            <a:br>
              <a:rPr lang="en-US" sz="6600" b="1" dirty="0"/>
            </a:br>
            <a:r>
              <a:rPr lang="en-US" sz="6600" dirty="0"/>
              <a:t>is </a:t>
            </a:r>
            <a:r>
              <a:rPr lang="en-US" sz="6600" u="sng" dirty="0"/>
              <a:t>simple</a:t>
            </a:r>
            <a:r>
              <a:rPr lang="en-US" sz="6600" dirty="0"/>
              <a:t>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E71783-A958-B23E-5896-2A0351845ED8}"/>
              </a:ext>
            </a:extLst>
          </p:cNvPr>
          <p:cNvSpPr txBox="1"/>
          <p:nvPr/>
        </p:nvSpPr>
        <p:spPr>
          <a:xfrm>
            <a:off x="1" y="5006110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If your business isn’t included in Google’s AI answers you’re invisible to</a:t>
            </a:r>
            <a:br>
              <a:rPr lang="en-US" sz="2400" dirty="0"/>
            </a:br>
            <a:r>
              <a:rPr lang="en-US" sz="2400" dirty="0"/>
              <a:t>this evolution in the way consumer discover companies.</a:t>
            </a:r>
          </a:p>
          <a:p>
            <a:pPr algn="ctr"/>
            <a:endParaRPr lang="en-US" sz="2400" dirty="0"/>
          </a:p>
          <a:p>
            <a:pPr algn="ctr"/>
            <a:r>
              <a:rPr lang="en-US" sz="2400" b="1" dirty="0"/>
              <a:t>Therefore</a:t>
            </a:r>
            <a:r>
              <a:rPr lang="en-US" sz="2400" dirty="0"/>
              <a:t>: Give the A.I. want it wants.</a:t>
            </a:r>
          </a:p>
        </p:txBody>
      </p:sp>
    </p:spTree>
    <p:extLst>
      <p:ext uri="{BB962C8B-B14F-4D97-AF65-F5344CB8AC3E}">
        <p14:creationId xmlns:p14="http://schemas.microsoft.com/office/powerpoint/2010/main" val="1858387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BB16D-2F4A-F938-64C3-F8B6808F5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5909" y="483307"/>
            <a:ext cx="6093225" cy="1552062"/>
          </a:xfrm>
        </p:spPr>
        <p:txBody>
          <a:bodyPr>
            <a:normAutofit/>
          </a:bodyPr>
          <a:lstStyle/>
          <a:p>
            <a:r>
              <a:rPr lang="en-US" dirty="0"/>
              <a:t>What A.I Wants:</a:t>
            </a:r>
          </a:p>
        </p:txBody>
      </p:sp>
      <p:sp>
        <p:nvSpPr>
          <p:cNvPr id="26" name="Slide Number Placeholder 25">
            <a:extLst>
              <a:ext uri="{FF2B5EF4-FFF2-40B4-BE49-F238E27FC236}">
                <a16:creationId xmlns:a16="http://schemas.microsoft.com/office/drawing/2014/main" id="{823219C2-A7AB-86B8-8E78-4165FDA98A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358744" y="2102445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7EC60E79-8387-1D3B-926C-A83B733B19A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04" t="26112" r="17919" b="14622"/>
          <a:stretch>
            <a:fillRect/>
          </a:stretch>
        </p:blipFill>
        <p:spPr>
          <a:xfrm>
            <a:off x="0" y="0"/>
            <a:ext cx="2774951" cy="6841690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BCE1C32-E3BE-E820-0C0D-D82105EBFBD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85909" y="2257873"/>
            <a:ext cx="6071616" cy="372680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AI doesn’t visit your site like a human.</a:t>
            </a:r>
          </a:p>
          <a:p>
            <a:r>
              <a:rPr lang="en-US" dirty="0"/>
              <a:t>It scans files and text directly to form its answers.</a:t>
            </a:r>
          </a:p>
          <a:p>
            <a:r>
              <a:rPr lang="en-US" dirty="0"/>
              <a:t>It looks for:</a:t>
            </a:r>
          </a:p>
          <a:p>
            <a:r>
              <a:rPr lang="en-US" dirty="0"/>
              <a:t>	- A robots.txt file that allows AI crawlers in</a:t>
            </a:r>
          </a:p>
          <a:p>
            <a:r>
              <a:rPr lang="en-US" dirty="0"/>
              <a:t>	- A llm.txt file that guides the AI to relevant content</a:t>
            </a:r>
          </a:p>
          <a:p>
            <a:r>
              <a:rPr lang="en-US" dirty="0"/>
              <a:t>	- FAQ, blog, and authority content that it can use to 	answer user queries</a:t>
            </a:r>
          </a:p>
          <a:p>
            <a:r>
              <a:rPr lang="en-US" dirty="0"/>
              <a:t>	- Clear and structured language it can understand</a:t>
            </a:r>
          </a:p>
        </p:txBody>
      </p:sp>
    </p:spTree>
    <p:extLst>
      <p:ext uri="{BB962C8B-B14F-4D97-AF65-F5344CB8AC3E}">
        <p14:creationId xmlns:p14="http://schemas.microsoft.com/office/powerpoint/2010/main" val="1834936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2BF03-C44A-936F-385D-AB9C6D3B1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7C9C5-C233-00E8-1817-EA9F9029E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8937" y="817135"/>
            <a:ext cx="6093225" cy="1552062"/>
          </a:xfrm>
        </p:spPr>
        <p:txBody>
          <a:bodyPr>
            <a:normAutofit/>
          </a:bodyPr>
          <a:lstStyle/>
          <a:p>
            <a:r>
              <a:rPr lang="en-US" dirty="0"/>
              <a:t>The Fix</a:t>
            </a:r>
          </a:p>
        </p:txBody>
      </p:sp>
      <p:sp>
        <p:nvSpPr>
          <p:cNvPr id="26" name="Slide Number Placeholder 25">
            <a:extLst>
              <a:ext uri="{FF2B5EF4-FFF2-40B4-BE49-F238E27FC236}">
                <a16:creationId xmlns:a16="http://schemas.microsoft.com/office/drawing/2014/main" id="{AF7DB7E4-FF3A-73E8-6003-AABA9EE8FE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358744" y="2102445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5B3DD430-9B23-3AAE-86E2-51A45288ED5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0" t="3535" r="12735"/>
          <a:stretch>
            <a:fillRect/>
          </a:stretch>
        </p:blipFill>
        <p:spPr>
          <a:xfrm>
            <a:off x="0" y="0"/>
            <a:ext cx="5123544" cy="6858000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416C0D8-D948-0B07-F3E6-DB1F599A0E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538937" y="2591701"/>
            <a:ext cx="6071616" cy="37268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A.I. Readable summary file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Content written for machines, not humans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Content in a standardized format which A.I. uses</a:t>
            </a:r>
            <a:br>
              <a:rPr lang="en-US" dirty="0"/>
            </a:br>
            <a:r>
              <a:rPr lang="en-US" dirty="0"/>
              <a:t>to categorize information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Configuration to ensure you are not blocking A.I. 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DD6AB3-14CC-86AD-792D-0E28A601F448}"/>
              </a:ext>
            </a:extLst>
          </p:cNvPr>
          <p:cNvSpPr txBox="1"/>
          <p:nvPr/>
        </p:nvSpPr>
        <p:spPr>
          <a:xfrm>
            <a:off x="6206836" y="5384801"/>
            <a:ext cx="49968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C00000"/>
                </a:solidFill>
              </a:rPr>
              <a:t>These fixes occur on the backend, and </a:t>
            </a:r>
            <a:br>
              <a:rPr lang="en-US" sz="2000" dirty="0">
                <a:solidFill>
                  <a:srgbClr val="C00000"/>
                </a:solidFill>
              </a:rPr>
            </a:br>
            <a:r>
              <a:rPr lang="en-US" sz="2000" dirty="0">
                <a:solidFill>
                  <a:srgbClr val="C00000"/>
                </a:solidFill>
              </a:rPr>
              <a:t>are needed for your presence to be</a:t>
            </a:r>
            <a:br>
              <a:rPr lang="en-US" sz="2000" dirty="0">
                <a:solidFill>
                  <a:srgbClr val="C00000"/>
                </a:solidFill>
              </a:rPr>
            </a:br>
            <a:r>
              <a:rPr lang="en-US" sz="2000" dirty="0">
                <a:solidFill>
                  <a:srgbClr val="C00000"/>
                </a:solidFill>
              </a:rPr>
              <a:t> indexed by A.I. Web Crawlers…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02252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2D91FD-B221-0E1B-68BC-18AE64226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9CCD7-252B-6013-A969-60C8622A5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8937" y="817135"/>
            <a:ext cx="6093225" cy="1552062"/>
          </a:xfrm>
        </p:spPr>
        <p:txBody>
          <a:bodyPr>
            <a:normAutofit/>
          </a:bodyPr>
          <a:lstStyle/>
          <a:p>
            <a:r>
              <a:rPr lang="en-US" dirty="0"/>
              <a:t>Technical:</a:t>
            </a:r>
          </a:p>
        </p:txBody>
      </p:sp>
      <p:sp>
        <p:nvSpPr>
          <p:cNvPr id="26" name="Slide Number Placeholder 25">
            <a:extLst>
              <a:ext uri="{FF2B5EF4-FFF2-40B4-BE49-F238E27FC236}">
                <a16:creationId xmlns:a16="http://schemas.microsoft.com/office/drawing/2014/main" id="{4D451530-99B0-E3D7-E2B1-4D4C949567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 rot="16200000">
            <a:off x="358744" y="2102445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2A7050B4-A97C-FFBB-DB06-A3341ED250A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19"/>
          <a:stretch>
            <a:fillRect/>
          </a:stretch>
        </p:blipFill>
        <p:spPr>
          <a:xfrm>
            <a:off x="1117600" y="0"/>
            <a:ext cx="3454399" cy="6858000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A978892-F8E3-1D64-E344-46615A7137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538937" y="2591701"/>
            <a:ext cx="6071616" cy="372680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/>
              <a:t>Here’s what we build: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Robots.txt file that allows AI crawlers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LLM.txt file that maps your site to the AI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Optimized FAQ section written for AI comprehension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AI-friendly blog content to feed the models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 personal authority page to increase trust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Optional</a:t>
            </a:r>
            <a:r>
              <a:rPr lang="en-US" dirty="0"/>
              <a:t>: 404 page content and monthly blog updates</a:t>
            </a:r>
          </a:p>
        </p:txBody>
      </p:sp>
    </p:spTree>
    <p:extLst>
      <p:ext uri="{BB962C8B-B14F-4D97-AF65-F5344CB8AC3E}">
        <p14:creationId xmlns:p14="http://schemas.microsoft.com/office/powerpoint/2010/main" val="3560371894"/>
      </p:ext>
    </p:extLst>
  </p:cSld>
  <p:clrMapOvr>
    <a:masterClrMapping/>
  </p:clrMapOvr>
</p:sld>
</file>

<file path=ppt/theme/theme1.xml><?xml version="1.0" encoding="utf-8"?>
<a:theme xmlns:a="http://schemas.openxmlformats.org/drawingml/2006/main" name="Gold Minimalism">
  <a:themeElements>
    <a:clrScheme name="Custom 8">
      <a:dk1>
        <a:sysClr val="windowText" lastClr="000000"/>
      </a:dk1>
      <a:lt1>
        <a:sysClr val="window" lastClr="FFFFFF"/>
      </a:lt1>
      <a:dk2>
        <a:srgbClr val="2C3932"/>
      </a:dk2>
      <a:lt2>
        <a:srgbClr val="B17A5B"/>
      </a:lt2>
      <a:accent1>
        <a:srgbClr val="CEBA80"/>
      </a:accent1>
      <a:accent2>
        <a:srgbClr val="4E364F"/>
      </a:accent2>
      <a:accent3>
        <a:srgbClr val="7A7567"/>
      </a:accent3>
      <a:accent4>
        <a:srgbClr val="364F4A"/>
      </a:accent4>
      <a:accent5>
        <a:srgbClr val="96A3C4"/>
      </a:accent5>
      <a:accent6>
        <a:srgbClr val="C2CFBB"/>
      </a:accent6>
      <a:hlink>
        <a:srgbClr val="169C9A"/>
      </a:hlink>
      <a:folHlink>
        <a:srgbClr val="E15C3D"/>
      </a:folHlink>
    </a:clrScheme>
    <a:fontScheme name="Custom 15">
      <a:majorFont>
        <a:latin typeface="Aptos Light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uted minimalism sales presentation_win32_DN_v2" id="{C17B8461-7BAF-4AD3-85EC-10BA211770A4}" vid="{9A34595D-8FE1-48E7-A441-CE2046B778B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30" ma:contentTypeDescription="Create a new document." ma:contentTypeScope="" ma:versionID="cec0622158e8f13124e9e8fd4de31bd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b52f30ab005d15df08657af532e6e38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hidden="true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hidden="tru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hidden="true" ma:internalName="Background" ma:readOnly="false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BillingMetadata" ma:index="33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2185BFC-6E97-4C88-9034-F2A7ED1C005E}">
  <ds:schemaRefs>
    <ds:schemaRef ds:uri="http://schemas.openxmlformats.org/package/2006/metadata/core-properties"/>
    <ds:schemaRef ds:uri="http://schemas.microsoft.com/office/2006/metadata/properties"/>
    <ds:schemaRef ds:uri="71af3243-3dd4-4a8d-8c0d-dd76da1f02a5"/>
    <ds:schemaRef ds:uri="http://schemas.microsoft.com/office/2006/documentManagement/types"/>
    <ds:schemaRef ds:uri="http://purl.org/dc/dcmitype/"/>
    <ds:schemaRef ds:uri="http://purl.org/dc/terms/"/>
    <ds:schemaRef ds:uri="http://schemas.microsoft.com/sharepoint/v3"/>
    <ds:schemaRef ds:uri="http://schemas.microsoft.com/office/infopath/2007/PartnerControls"/>
    <ds:schemaRef ds:uri="http://purl.org/dc/elements/1.1/"/>
    <ds:schemaRef ds:uri="http://www.w3.org/XML/1998/namespace"/>
    <ds:schemaRef ds:uri="230e9df3-be65-4c73-a93b-d1236ebd677e"/>
    <ds:schemaRef ds:uri="16c05727-aa75-4e4a-9b5f-8a80a1165891"/>
  </ds:schemaRefs>
</ds:datastoreItem>
</file>

<file path=customXml/itemProps2.xml><?xml version="1.0" encoding="utf-8"?>
<ds:datastoreItem xmlns:ds="http://schemas.openxmlformats.org/officeDocument/2006/customXml" ds:itemID="{881A4212-02C6-475D-B332-DC5017D045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2BAF2CE-2C32-498E-B467-6C60C37679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Muted minimalism sales presentation</Template>
  <TotalTime>115</TotalTime>
  <Words>1043</Words>
  <Application>Microsoft Office PowerPoint</Application>
  <PresentationFormat>Widescreen</PresentationFormat>
  <Paragraphs>126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Aptos</vt:lpstr>
      <vt:lpstr>Aptos Display</vt:lpstr>
      <vt:lpstr>Aptos Light</vt:lpstr>
      <vt:lpstr>Arial</vt:lpstr>
      <vt:lpstr>Gold Minimalism</vt:lpstr>
      <vt:lpstr>A.I. Search Optimization</vt:lpstr>
      <vt:lpstr>Agenda</vt:lpstr>
      <vt:lpstr>Search Evolution…</vt:lpstr>
      <vt:lpstr>The Traditional Search Environment </vt:lpstr>
      <vt:lpstr>PowerPoint Presentation</vt:lpstr>
      <vt:lpstr>Addressing the change in  how customers find you is simple…</vt:lpstr>
      <vt:lpstr>What A.I Wants:</vt:lpstr>
      <vt:lpstr>The Fix</vt:lpstr>
      <vt:lpstr>Technical:</vt:lpstr>
      <vt:lpstr>~10% of websites currently have A.I. readable content or even allow it to catalog their business…</vt:lpstr>
      <vt:lpstr>Massive Opportunity</vt:lpstr>
      <vt:lpstr>The cost of inaction</vt:lpstr>
      <vt:lpstr>Service Levels &amp; Packages</vt:lpstr>
      <vt:lpstr>If you’re not machine-readable, A.I. is not likely to mention you in a service-related search.</vt:lpstr>
      <vt:lpstr>Why choose us?</vt:lpstr>
      <vt:lpstr>Let’s take your business to the future …together.</vt:lpstr>
      <vt:lpstr>Next Steps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LL</dc:creator>
  <cp:lastModifiedBy>LL</cp:lastModifiedBy>
  <cp:revision>9</cp:revision>
  <dcterms:created xsi:type="dcterms:W3CDTF">2025-07-03T16:18:29Z</dcterms:created>
  <dcterms:modified xsi:type="dcterms:W3CDTF">2025-07-14T21:07:58Z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