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89" r:id="rId5"/>
    <p:sldId id="286" r:id="rId6"/>
    <p:sldId id="281" r:id="rId7"/>
    <p:sldId id="291" r:id="rId8"/>
    <p:sldId id="273" r:id="rId9"/>
    <p:sldId id="278" r:id="rId10"/>
    <p:sldId id="28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13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0A2"/>
    <a:srgbClr val="40404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70"/>
  </p:normalViewPr>
  <p:slideViewPr>
    <p:cSldViewPr snapToGrid="0">
      <p:cViewPr varScale="1">
        <p:scale>
          <a:sx n="105" d="100"/>
          <a:sy n="105" d="100"/>
        </p:scale>
        <p:origin x="834" y="11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328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3D6640C-F6A0-4351-856B-14836F234E6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280B7B-2795-4857-B84E-9C600536AE0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20AE1-5DBC-4417-A73B-5F29B67C532C}" type="datetimeFigureOut">
              <a:rPr lang="en-US" smtClean="0"/>
              <a:t>5/29/2025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C3ACD6-6E00-4BE1-A684-34A6BD202E3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7F20A5-CEF2-4B11-A0A4-0F4BC0BD64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22411-A9A9-4A09-A341-69C657AB42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888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16A9CD-5E57-4C86-B862-09CA519924BA}" type="datetimeFigureOut">
              <a:rPr lang="en-US" smtClean="0"/>
              <a:t>5/29/2025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A004F4-F240-48F9-8AE1-486585C7F00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881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170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4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939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561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192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6999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004F4-F240-48F9-8AE1-486585C7F00D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3866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D165-49B0-44FF-A267-367F5A6EE3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39514"/>
            <a:ext cx="9144000" cy="2128049"/>
          </a:xfrm>
        </p:spPr>
        <p:txBody>
          <a:bodyPr anchor="b"/>
          <a:lstStyle>
            <a:lvl1pPr algn="ctr">
              <a:lnSpc>
                <a:spcPct val="125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B52800-74D6-4A78-AC9B-8E737A1A3B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21162"/>
            <a:ext cx="9144000" cy="882001"/>
          </a:xfrm>
          <a:solidFill>
            <a:schemeClr val="accent2">
              <a:alpha val="90000"/>
            </a:schemeClr>
          </a:solidFill>
        </p:spPr>
        <p:txBody>
          <a:bodyPr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1" kern="1200" spc="65" dirty="0">
                <a:solidFill>
                  <a:schemeClr val="accent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B91F7B-C4AF-4FC6-A6BE-657DEF6D5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08ED5-AEFE-4443-9040-726EF6690995}" type="datetime1">
              <a:rPr lang="en-US" smtClean="0"/>
              <a:t>5/29/2025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D32F8-B0C7-4332-B0A5-BC19DD8C4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30946-D0C7-4F78-94B0-427DAA6D5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509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44B7CE-2038-4CCA-AA8A-D03DE5FD95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799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8AB8B54-69CD-4C57-8DBB-02A0E09851DD}"/>
              </a:ext>
            </a:extLst>
          </p:cNvPr>
          <p:cNvSpPr/>
          <p:nvPr userDrawn="1"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90E0AA-5363-4861-AB6B-0E4D34D74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17362"/>
            <a:ext cx="3932237" cy="1302111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79774D-36EB-4201-B1AC-922DD2E06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52419" y="1887801"/>
            <a:ext cx="4057961" cy="14312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D1E234-1CB2-41A0-B40D-7E7F160CB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D634D-0427-413D-A0D0-098959D06FEF}" type="datetime1">
              <a:rPr lang="en-US" smtClean="0"/>
              <a:t>5/29/2025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FD472E-6334-4051-B4D9-6361A819F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2384B9-6290-4070-B7D1-A105B27F0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Picture Placeholder 28">
            <a:extLst>
              <a:ext uri="{FF2B5EF4-FFF2-40B4-BE49-F238E27FC236}">
                <a16:creationId xmlns:a16="http://schemas.microsoft.com/office/drawing/2014/main" id="{2EB2F967-97B6-4CA8-B3E7-5FF7CA2BDD8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44273" y="1883115"/>
            <a:ext cx="576000" cy="576000"/>
          </a:xfrm>
        </p:spPr>
        <p:txBody>
          <a:bodyPr>
            <a:normAutofit/>
          </a:bodyPr>
          <a:lstStyle>
            <a:lvl1pPr marL="0" indent="0" algn="ctr">
              <a:buNone/>
              <a:defRPr sz="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8">
            <a:extLst>
              <a:ext uri="{FF2B5EF4-FFF2-40B4-BE49-F238E27FC236}">
                <a16:creationId xmlns:a16="http://schemas.microsoft.com/office/drawing/2014/main" id="{5E78E133-FE09-456A-8463-9EFAC6ADE26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44273" y="3573118"/>
            <a:ext cx="576000" cy="576000"/>
          </a:xfrm>
        </p:spPr>
        <p:txBody>
          <a:bodyPr>
            <a:normAutofit/>
          </a:bodyPr>
          <a:lstStyle>
            <a:lvl1pPr marL="0" indent="0" algn="ctr">
              <a:buNone/>
              <a:defRPr sz="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F0C3496-EA4B-43E5-9704-968F80A8552C}"/>
              </a:ext>
            </a:extLst>
          </p:cNvPr>
          <p:cNvSpPr>
            <a:spLocks noGrp="1"/>
          </p:cNvSpPr>
          <p:nvPr>
            <p:ph type="body" sz="half" idx="23"/>
          </p:nvPr>
        </p:nvSpPr>
        <p:spPr>
          <a:xfrm>
            <a:off x="1552418" y="3575461"/>
            <a:ext cx="4057961" cy="14312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28">
            <a:extLst>
              <a:ext uri="{FF2B5EF4-FFF2-40B4-BE49-F238E27FC236}">
                <a16:creationId xmlns:a16="http://schemas.microsoft.com/office/drawing/2014/main" id="{13414E14-9FEB-40F8-AE6E-319637A8F1C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44273" y="5263121"/>
            <a:ext cx="576000" cy="576000"/>
          </a:xfrm>
        </p:spPr>
        <p:txBody>
          <a:bodyPr>
            <a:normAutofit/>
          </a:bodyPr>
          <a:lstStyle>
            <a:lvl1pPr marL="0" indent="0" algn="ctr">
              <a:buNone/>
              <a:defRPr sz="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EC97C88-8B4C-4665-845B-95CE8F237779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1552418" y="5263122"/>
            <a:ext cx="4057961" cy="77572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8061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B74348DE-EC54-4C62-948C-0B2BF90455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115389"/>
            <a:ext cx="12188825" cy="374261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2A53E879-94A1-4659-9069-ED0D6F03014D}"/>
              </a:ext>
            </a:extLst>
          </p:cNvPr>
          <p:cNvSpPr/>
          <p:nvPr userDrawn="1"/>
        </p:nvSpPr>
        <p:spPr>
          <a:xfrm>
            <a:off x="2400" y="1999821"/>
            <a:ext cx="12189600" cy="1115568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F43C73-1D0F-45F9-A7E4-E9D24EAFD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B88E76-F6AB-4621-A9A6-20A81C5A3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859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313FB9-6D6C-4F61-9E7A-76E686D06C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434047"/>
            <a:ext cx="5157787" cy="275561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93A737-E48B-4909-BE04-F55B581032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859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F9958C-DB5F-444E-ACE8-73F5E0CA67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434047"/>
            <a:ext cx="5183188" cy="27556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D097D1-3052-4C1F-B573-CA25FFF6C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CD8C-7FEF-4E71-8EB9-D3BA6E2E3E9E}" type="datetime1">
              <a:rPr lang="en-US" smtClean="0"/>
              <a:t>5/29/2025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607AC3-2220-4DDA-A22A-C404538FE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D8DEB3-F122-4B42-9E12-F61189B87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576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with Three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29F16048-FF4E-41B1-B3D4-0FB210A70DF2}"/>
              </a:ext>
            </a:extLst>
          </p:cNvPr>
          <p:cNvSpPr/>
          <p:nvPr userDrawn="1"/>
        </p:nvSpPr>
        <p:spPr>
          <a:xfrm>
            <a:off x="5294630" y="0"/>
            <a:ext cx="6897370" cy="6858000"/>
          </a:xfrm>
          <a:custGeom>
            <a:avLst/>
            <a:gdLst/>
            <a:ahLst/>
            <a:cxnLst/>
            <a:rect l="l" t="t" r="r" b="b"/>
            <a:pathLst>
              <a:path w="6897370" h="6858000">
                <a:moveTo>
                  <a:pt x="0" y="6858000"/>
                </a:moveTo>
                <a:lnTo>
                  <a:pt x="6896900" y="6858000"/>
                </a:lnTo>
                <a:lnTo>
                  <a:pt x="68969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lang="en-US" noProof="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8AB8B54-69CD-4C57-8DBB-02A0E09851DD}"/>
              </a:ext>
            </a:extLst>
          </p:cNvPr>
          <p:cNvSpPr/>
          <p:nvPr userDrawn="1"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90E0AA-5363-4861-AB6B-0E4D34D74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17362"/>
            <a:ext cx="3932237" cy="130211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79774D-36EB-4201-B1AC-922DD2E06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94251" y="1192697"/>
            <a:ext cx="4057961" cy="143123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D1E234-1CB2-41A0-B40D-7E7F160CB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D634D-0427-413D-A0D0-098959D06FEF}" type="datetime1">
              <a:rPr lang="en-US" smtClean="0"/>
              <a:t>5/29/2025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FD472E-6334-4051-B4D9-6361A819F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2384B9-6290-4070-B7D1-A105B27F0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9337951D-6DB6-4713-9200-E8513CDEB6B3}"/>
              </a:ext>
            </a:extLst>
          </p:cNvPr>
          <p:cNvSpPr/>
          <p:nvPr userDrawn="1"/>
        </p:nvSpPr>
        <p:spPr>
          <a:xfrm>
            <a:off x="0" y="2430411"/>
            <a:ext cx="3625850" cy="3438525"/>
          </a:xfrm>
          <a:custGeom>
            <a:avLst/>
            <a:gdLst/>
            <a:ahLst/>
            <a:cxnLst/>
            <a:rect l="l" t="t" r="r" b="b"/>
            <a:pathLst>
              <a:path w="3625850" h="3438525">
                <a:moveTo>
                  <a:pt x="0" y="3438486"/>
                </a:moveTo>
                <a:lnTo>
                  <a:pt x="3625596" y="3438486"/>
                </a:lnTo>
                <a:lnTo>
                  <a:pt x="3625596" y="0"/>
                </a:lnTo>
                <a:lnTo>
                  <a:pt x="0" y="0"/>
                </a:lnTo>
                <a:lnTo>
                  <a:pt x="0" y="343848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n-US" noProof="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44B7CE-2038-4CCA-AA8A-D03DE5FD95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2781223"/>
            <a:ext cx="6040800" cy="273690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28">
            <a:extLst>
              <a:ext uri="{FF2B5EF4-FFF2-40B4-BE49-F238E27FC236}">
                <a16:creationId xmlns:a16="http://schemas.microsoft.com/office/drawing/2014/main" id="{2EB2F967-97B6-4CA8-B3E7-5FF7CA2BDD8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586106" y="1188012"/>
            <a:ext cx="376237" cy="376237"/>
          </a:xfrm>
        </p:spPr>
        <p:txBody>
          <a:bodyPr>
            <a:normAutofit/>
          </a:bodyPr>
          <a:lstStyle>
            <a:lvl1pPr marL="0" indent="0" algn="ctr">
              <a:buNone/>
              <a:defRPr sz="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8">
            <a:extLst>
              <a:ext uri="{FF2B5EF4-FFF2-40B4-BE49-F238E27FC236}">
                <a16:creationId xmlns:a16="http://schemas.microsoft.com/office/drawing/2014/main" id="{5E78E133-FE09-456A-8463-9EFAC6ADE26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586106" y="2878015"/>
            <a:ext cx="376237" cy="376237"/>
          </a:xfrm>
        </p:spPr>
        <p:txBody>
          <a:bodyPr>
            <a:normAutofit/>
          </a:bodyPr>
          <a:lstStyle>
            <a:lvl1pPr marL="0" indent="0" algn="ctr">
              <a:buNone/>
              <a:defRPr sz="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F0C3496-EA4B-43E5-9704-968F80A8552C}"/>
              </a:ext>
            </a:extLst>
          </p:cNvPr>
          <p:cNvSpPr>
            <a:spLocks noGrp="1"/>
          </p:cNvSpPr>
          <p:nvPr>
            <p:ph type="body" sz="half" idx="23"/>
          </p:nvPr>
        </p:nvSpPr>
        <p:spPr>
          <a:xfrm>
            <a:off x="7294250" y="2880357"/>
            <a:ext cx="4057961" cy="143123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28">
            <a:extLst>
              <a:ext uri="{FF2B5EF4-FFF2-40B4-BE49-F238E27FC236}">
                <a16:creationId xmlns:a16="http://schemas.microsoft.com/office/drawing/2014/main" id="{13414E14-9FEB-40F8-AE6E-319637A8F1C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586106" y="4568018"/>
            <a:ext cx="376237" cy="376237"/>
          </a:xfrm>
        </p:spPr>
        <p:txBody>
          <a:bodyPr>
            <a:normAutofit/>
          </a:bodyPr>
          <a:lstStyle>
            <a:lvl1pPr marL="0" indent="0" algn="ctr">
              <a:buNone/>
              <a:defRPr sz="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EC97C88-8B4C-4665-845B-95CE8F237779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7294250" y="4568018"/>
            <a:ext cx="4057961" cy="143123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6490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11141-A77D-4E0E-8CAF-4CD3B2799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EFDE0-5A54-402A-B0C3-6BC0BB739C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2825AD-4585-4E37-A076-3D0070C93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2561F-7E45-400C-8758-912CDFE9410A}" type="datetime1">
              <a:rPr lang="en-US" smtClean="0"/>
              <a:t>5/29/2025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2064AD-EDC3-4B13-8CD6-49EB60099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0FD1E-16F6-49B1-A938-8CE601ED7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465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FA988-92AD-48D7-890A-AA0540961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A999FA-A189-41DB-9CFC-D1356C5343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4D83DC-20E7-4B71-9794-36FC33B1B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24BC7-4CDB-41D7-81AF-9CE8473FF4B8}" type="datetime1">
              <a:rPr lang="en-US" smtClean="0"/>
              <a:t>5/29/2025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E7D103-1290-4592-B37C-19C9C9DBE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955B1B-4A5C-42C7-99A5-B8217736F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201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60EB58-EF7E-435A-8B07-B5BCF3AF1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F76098-6FA1-470A-BEF4-E4B0AC75E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647ABC-6745-43B6-8A64-6E191BD65C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387105-2538-4216-9A7E-445FA092F9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F57DE0-C032-4FCC-9006-09C2C328A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CD216-73DE-4B96-8E1B-BB64D86142BB}" type="datetime1">
              <a:rPr lang="en-US" smtClean="0"/>
              <a:t>5/29/2025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C776CB-2819-4488-9012-A6EA22079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036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43C73-1D0F-45F9-A7E4-E9D24EAFD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B88E76-F6AB-4621-A9A6-20A81C5A3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313FB9-6D6C-4F61-9E7A-76E686D06C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93A737-E48B-4909-BE04-F55B581032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F9958C-DB5F-444E-ACE8-73F5E0CA67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D097D1-3052-4C1F-B573-CA25FFF6C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5CD8C-7FEF-4E71-8EB9-D3BA6E2E3E9E}" type="datetime1">
              <a:rPr lang="en-US" smtClean="0"/>
              <a:t>5/29/2025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607AC3-2220-4DDA-A22A-C404538FE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D8DEB3-F122-4B42-9E12-F61189B87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769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89EF5-3FD9-4423-A9E8-B67B4E902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0D7191-31B4-440E-A4E9-F412FA558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4379E-9B58-41EA-B928-5B1C8436A60E}" type="datetime1">
              <a:rPr lang="en-US" smtClean="0"/>
              <a:t>5/29/2025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C85CB6-0880-4BF0-8E98-291E70C71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4A5E74-F26F-4C7A-BED1-6EE66C0B3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903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55C546-684A-45B9-8890-66DC55DF7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0A371-51FE-4D99-BD87-6A650FCE519D}" type="datetime1">
              <a:rPr lang="en-US" smtClean="0"/>
              <a:t>5/29/2025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43EBDF-D696-42F7-B962-56F5FEE12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89D77E-1675-4F9D-9113-B274CB0E8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4602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E9C90-06AB-49B5-9970-F5791DE93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FB0071-932D-4CA0-92FB-A6E75AC855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C8D9F5-8B70-4BDD-9CB5-BBF87CF553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89DE91-7A80-4682-9D32-2CD41DEFB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F8CFF-A1C0-4B6C-AA8D-BE72CB14468D}" type="datetime1">
              <a:rPr lang="en-US" smtClean="0"/>
              <a:t>5/29/2025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9E2482-2E7D-4868-95A7-4A55B40FE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4E84CF-C3E5-4475-84C7-21CBAC064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625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0E0AA-5363-4861-AB6B-0E4D34D74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44B7CE-2038-4CCA-AA8A-D03DE5FD95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79774D-36EB-4201-B1AC-922DD2E06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D1E234-1CB2-41A0-B40D-7E7F160CB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D634D-0427-413D-A0D0-098959D06FEF}" type="datetime1">
              <a:rPr lang="en-US" smtClean="0"/>
              <a:t>5/29/2025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FD472E-6334-4051-B4D9-6361A819F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2384B9-6290-4070-B7D1-A105B27F0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443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CEC732-0DE2-456B-92A1-84321C9BD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816A5B-B156-4DC3-B18E-14F3E59A64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B0252E-67CD-4B33-849F-7B1449CF27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17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591E0-5367-4F2F-9C30-2087D79A846D}" type="datetime1">
              <a:rPr lang="en-US" noProof="0" smtClean="0"/>
              <a:t>5/29/2025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620AD2-E3F8-48CB-8B72-B0945DF534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1749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A5F3BCF-F6FD-4DFF-B0B4-9892C9389344}"/>
              </a:ext>
            </a:extLst>
          </p:cNvPr>
          <p:cNvSpPr/>
          <p:nvPr userDrawn="1"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5DEFFD-817B-43EC-86F0-34DEA2BA5E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68844" y="6174902"/>
            <a:ext cx="357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i="1">
                <a:solidFill>
                  <a:schemeClr val="tx2">
                    <a:alpha val="70000"/>
                  </a:schemeClr>
                </a:solidFill>
              </a:defRPr>
            </a:lvl1pPr>
          </a:lstStyle>
          <a:p>
            <a:fld id="{82EE24B5-652C-4DB5-B7C3-B5BBEC1280B1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64101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0" r:id="rId11"/>
    <p:sldLayoutId id="214748366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 descr="Blue rectangle">
            <a:extLst>
              <a:ext uri="{FF2B5EF4-FFF2-40B4-BE49-F238E27FC236}">
                <a16:creationId xmlns:a16="http://schemas.microsoft.com/office/drawing/2014/main" id="{482BBC39-5D4C-4E24-ADB1-5FFFBA7198DC}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blipFill>
            <a:blip r:embed="rId3"/>
            <a:srcRect/>
            <a:stretch>
              <a:fillRect l="-12" r="-12"/>
            </a:stretch>
          </a:blip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4" name="object 3" descr="People with documents">
            <a:extLst>
              <a:ext uri="{FF2B5EF4-FFF2-40B4-BE49-F238E27FC236}">
                <a16:creationId xmlns:a16="http://schemas.microsoft.com/office/drawing/2014/main" id="{0CA2E80D-F3EC-4A5F-8E65-56FEA206EE0F}"/>
              </a:ext>
            </a:extLst>
          </p:cNvPr>
          <p:cNvSpPr/>
          <p:nvPr/>
        </p:nvSpPr>
        <p:spPr>
          <a:xfrm>
            <a:off x="1270" y="0"/>
            <a:ext cx="1218946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9999"/>
            </a:schemeClr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B6C91D-4B22-49F1-9A0B-ABEB9E1F5A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08518"/>
            <a:ext cx="9144000" cy="2128049"/>
          </a:xfrm>
        </p:spPr>
        <p:txBody>
          <a:bodyPr>
            <a:normAutofit/>
          </a:bodyPr>
          <a:lstStyle/>
          <a:p>
            <a:pPr>
              <a:lnSpc>
                <a:spcPct val="125000"/>
              </a:lnSpc>
            </a:pPr>
            <a:r>
              <a:rPr lang="en-US" sz="5000" dirty="0">
                <a:solidFill>
                  <a:schemeClr val="bg1"/>
                </a:solidFill>
                <a:latin typeface="Gill Sans MT" panose="020B0502020104020203" pitchFamily="34" charset="0"/>
              </a:rPr>
              <a:t>SOCIAL MEDIA</a:t>
            </a:r>
            <a:br>
              <a:rPr lang="en-US" sz="5000" dirty="0">
                <a:solidFill>
                  <a:schemeClr val="bg1"/>
                </a:solidFill>
                <a:latin typeface="Gill Sans MT" panose="020B0502020104020203" pitchFamily="34" charset="0"/>
              </a:rPr>
            </a:br>
            <a:r>
              <a:rPr lang="en-US" sz="5000" dirty="0">
                <a:latin typeface="Gill Sans MT" panose="020B0502020104020203" pitchFamily="34" charset="0"/>
              </a:rPr>
              <a:t>MARKETING</a:t>
            </a:r>
            <a:endParaRPr lang="en-US" sz="5000" dirty="0">
              <a:solidFill>
                <a:schemeClr val="bg1"/>
              </a:solidFill>
              <a:latin typeface="Gill Sans MT" panose="020B050202010402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8CF06A-B594-4BA2-8B1E-D649096D74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22192" y="4221162"/>
            <a:ext cx="4645152" cy="882001"/>
          </a:xfrm>
          <a:solidFill>
            <a:schemeClr val="accent2">
              <a:alpha val="90000"/>
            </a:schemeClr>
          </a:solidFill>
        </p:spPr>
        <p:txBody>
          <a:bodyPr anchor="ctr" anchorCtr="0">
            <a:normAutofit/>
          </a:bodyPr>
          <a:lstStyle/>
          <a:p>
            <a:r>
              <a:rPr lang="en-US" sz="2500" b="1" i="1" spc="65" dirty="0">
                <a:solidFill>
                  <a:schemeClr val="accent1"/>
                </a:solidFill>
                <a:latin typeface="Arial"/>
                <a:cs typeface="Arial"/>
              </a:rPr>
              <a:t>Local Lead Opportunity</a:t>
            </a:r>
          </a:p>
        </p:txBody>
      </p:sp>
      <p:sp>
        <p:nvSpPr>
          <p:cNvPr id="6" name="object 7" descr="Beige rectangle">
            <a:extLst>
              <a:ext uri="{FF2B5EF4-FFF2-40B4-BE49-F238E27FC236}">
                <a16:creationId xmlns:a16="http://schemas.microsoft.com/office/drawing/2014/main" id="{B36975AA-C62E-46BE-9382-E2CF56FDF817}"/>
              </a:ext>
            </a:extLst>
          </p:cNvPr>
          <p:cNvSpPr/>
          <p:nvPr/>
        </p:nvSpPr>
        <p:spPr>
          <a:xfrm>
            <a:off x="3108000" y="3229869"/>
            <a:ext cx="5976000" cy="0"/>
          </a:xfrm>
          <a:custGeom>
            <a:avLst/>
            <a:gdLst/>
            <a:ahLst/>
            <a:cxnLst/>
            <a:rect l="l" t="t" r="r" b="b"/>
            <a:pathLst>
              <a:path w="3935729">
                <a:moveTo>
                  <a:pt x="0" y="0"/>
                </a:moveTo>
                <a:lnTo>
                  <a:pt x="3935349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556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7" descr="Man talks by phone">
            <a:extLst>
              <a:ext uri="{FF2B5EF4-FFF2-40B4-BE49-F238E27FC236}">
                <a16:creationId xmlns:a16="http://schemas.microsoft.com/office/drawing/2014/main" id="{2894B736-0F24-454E-8A9D-717EB7869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" y="4665"/>
            <a:ext cx="6991350" cy="6848669"/>
          </a:xfrm>
          <a:prstGeom prst="rect">
            <a:avLst/>
          </a:prstGeom>
        </p:spPr>
      </p:pic>
      <p:sp>
        <p:nvSpPr>
          <p:cNvPr id="5" name="object 3" descr="Beige rectangle">
            <a:extLst>
              <a:ext uri="{FF2B5EF4-FFF2-40B4-BE49-F238E27FC236}">
                <a16:creationId xmlns:a16="http://schemas.microsoft.com/office/drawing/2014/main" id="{DCF29767-6635-4A46-AB77-672CC90C6FBE}"/>
              </a:ext>
            </a:extLst>
          </p:cNvPr>
          <p:cNvSpPr/>
          <p:nvPr/>
        </p:nvSpPr>
        <p:spPr>
          <a:xfrm>
            <a:off x="8181340" y="1359001"/>
            <a:ext cx="4010660" cy="4194074"/>
          </a:xfrm>
          <a:custGeom>
            <a:avLst/>
            <a:gdLst/>
            <a:ahLst/>
            <a:cxnLst/>
            <a:rect l="l" t="t" r="r" b="b"/>
            <a:pathLst>
              <a:path w="4010659" h="333375">
                <a:moveTo>
                  <a:pt x="0" y="333006"/>
                </a:moveTo>
                <a:lnTo>
                  <a:pt x="4010367" y="333006"/>
                </a:lnTo>
                <a:lnTo>
                  <a:pt x="4010367" y="0"/>
                </a:lnTo>
                <a:lnTo>
                  <a:pt x="0" y="0"/>
                </a:lnTo>
                <a:lnTo>
                  <a:pt x="0" y="33300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6" name="object 6" descr="Blue rectangle">
            <a:extLst>
              <a:ext uri="{FF2B5EF4-FFF2-40B4-BE49-F238E27FC236}">
                <a16:creationId xmlns:a16="http://schemas.microsoft.com/office/drawing/2014/main" id="{9FABC344-E043-45BE-8588-06C658DBCE70}"/>
              </a:ext>
            </a:extLst>
          </p:cNvPr>
          <p:cNvSpPr/>
          <p:nvPr/>
        </p:nvSpPr>
        <p:spPr>
          <a:xfrm>
            <a:off x="5502275" y="1692008"/>
            <a:ext cx="6689725" cy="3528060"/>
          </a:xfrm>
          <a:custGeom>
            <a:avLst/>
            <a:gdLst/>
            <a:ahLst/>
            <a:cxnLst/>
            <a:rect l="l" t="t" r="r" b="b"/>
            <a:pathLst>
              <a:path w="6689725" h="3528060">
                <a:moveTo>
                  <a:pt x="0" y="3527996"/>
                </a:moveTo>
                <a:lnTo>
                  <a:pt x="6689648" y="3527996"/>
                </a:lnTo>
                <a:lnTo>
                  <a:pt x="6689648" y="0"/>
                </a:lnTo>
                <a:lnTo>
                  <a:pt x="0" y="0"/>
                </a:lnTo>
                <a:lnTo>
                  <a:pt x="0" y="3527996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5C5720-51D4-4632-91CD-936B8AB96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8082" y="2217272"/>
            <a:ext cx="5981920" cy="833856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Likes don’t pay the bills. Leads do.</a:t>
            </a:r>
            <a:endParaRPr lang="en-US" dirty="0">
              <a:latin typeface="Gill Sans MT" panose="020B0502020104020203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D506CC-0185-443E-82C7-1600C21D6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2</a:t>
            </a:fld>
            <a:endParaRPr lang="en-US" dirty="0"/>
          </a:p>
        </p:txBody>
      </p:sp>
      <p:sp>
        <p:nvSpPr>
          <p:cNvPr id="7" name="object 9" descr="Beige rectangle">
            <a:extLst>
              <a:ext uri="{FF2B5EF4-FFF2-40B4-BE49-F238E27FC236}">
                <a16:creationId xmlns:a16="http://schemas.microsoft.com/office/drawing/2014/main" id="{02C6628C-972C-4717-AAF3-D882B30F6658}"/>
              </a:ext>
            </a:extLst>
          </p:cNvPr>
          <p:cNvSpPr/>
          <p:nvPr/>
        </p:nvSpPr>
        <p:spPr>
          <a:xfrm>
            <a:off x="5913772" y="3017266"/>
            <a:ext cx="2988000" cy="0"/>
          </a:xfrm>
          <a:custGeom>
            <a:avLst/>
            <a:gdLst/>
            <a:ahLst/>
            <a:cxnLst/>
            <a:rect l="l" t="t" r="r" b="b"/>
            <a:pathLst>
              <a:path w="2642870">
                <a:moveTo>
                  <a:pt x="0" y="0"/>
                </a:moveTo>
                <a:lnTo>
                  <a:pt x="2642616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E7A818AB-B120-41D5-88A6-933AB9CAAE68}"/>
              </a:ext>
            </a:extLst>
          </p:cNvPr>
          <p:cNvSpPr txBox="1">
            <a:spLocks/>
          </p:cNvSpPr>
          <p:nvPr/>
        </p:nvSpPr>
        <p:spPr>
          <a:xfrm>
            <a:off x="5788082" y="3199343"/>
            <a:ext cx="6135694" cy="160337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i="1" spc="-25" dirty="0">
                <a:solidFill>
                  <a:schemeClr val="bg2">
                    <a:lumMod val="20000"/>
                    <a:lumOff val="80000"/>
                  </a:schemeClr>
                </a:solidFill>
                <a:latin typeface="Arial"/>
                <a:cs typeface="Arial"/>
              </a:rPr>
              <a:t>Posting on social media feels like yelling into the void, right?</a:t>
            </a:r>
          </a:p>
        </p:txBody>
      </p:sp>
    </p:spTree>
    <p:extLst>
      <p:ext uri="{BB962C8B-B14F-4D97-AF65-F5344CB8AC3E}">
        <p14:creationId xmlns:p14="http://schemas.microsoft.com/office/powerpoint/2010/main" val="1793949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Two men look at a plan">
            <a:extLst>
              <a:ext uri="{FF2B5EF4-FFF2-40B4-BE49-F238E27FC236}">
                <a16:creationId xmlns:a16="http://schemas.microsoft.com/office/drawing/2014/main" id="{97D2A81D-F7D1-4144-9EC5-03531DC5260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13" y="1"/>
            <a:ext cx="11277598" cy="6857999"/>
          </a:xfrm>
        </p:spPr>
      </p:pic>
      <p:sp>
        <p:nvSpPr>
          <p:cNvPr id="16" name="object 3" descr="Beige rectangle">
            <a:extLst>
              <a:ext uri="{FF2B5EF4-FFF2-40B4-BE49-F238E27FC236}">
                <a16:creationId xmlns:a16="http://schemas.microsoft.com/office/drawing/2014/main" id="{C6CF32E2-A869-4259-A659-5EEE6BDA3B59}"/>
              </a:ext>
            </a:extLst>
          </p:cNvPr>
          <p:cNvSpPr/>
          <p:nvPr/>
        </p:nvSpPr>
        <p:spPr>
          <a:xfrm>
            <a:off x="579775" y="472492"/>
            <a:ext cx="4051368" cy="5913017"/>
          </a:xfrm>
          <a:custGeom>
            <a:avLst/>
            <a:gdLst/>
            <a:ahLst/>
            <a:cxnLst/>
            <a:rect l="l" t="t" r="r" b="b"/>
            <a:pathLst>
              <a:path w="4010659" h="333375">
                <a:moveTo>
                  <a:pt x="0" y="333006"/>
                </a:moveTo>
                <a:lnTo>
                  <a:pt x="4010367" y="333006"/>
                </a:lnTo>
                <a:lnTo>
                  <a:pt x="4010367" y="0"/>
                </a:lnTo>
                <a:lnTo>
                  <a:pt x="0" y="0"/>
                </a:lnTo>
                <a:lnTo>
                  <a:pt x="0" y="33300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14" name="Oval 13" descr="Beige oval">
            <a:extLst>
              <a:ext uri="{FF2B5EF4-FFF2-40B4-BE49-F238E27FC236}">
                <a16:creationId xmlns:a16="http://schemas.microsoft.com/office/drawing/2014/main" id="{B8809DE3-0F1D-442A-8935-B40AD580864B}"/>
              </a:ext>
            </a:extLst>
          </p:cNvPr>
          <p:cNvSpPr/>
          <p:nvPr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object 6" descr="Blue rectangle">
            <a:extLst>
              <a:ext uri="{FF2B5EF4-FFF2-40B4-BE49-F238E27FC236}">
                <a16:creationId xmlns:a16="http://schemas.microsoft.com/office/drawing/2014/main" id="{882E2F92-EB16-4B55-B49A-3C6AB7B2BF30}"/>
              </a:ext>
            </a:extLst>
          </p:cNvPr>
          <p:cNvSpPr/>
          <p:nvPr/>
        </p:nvSpPr>
        <p:spPr>
          <a:xfrm>
            <a:off x="911225" y="836613"/>
            <a:ext cx="9677527" cy="5184775"/>
          </a:xfrm>
          <a:custGeom>
            <a:avLst/>
            <a:gdLst/>
            <a:ahLst/>
            <a:cxnLst/>
            <a:rect l="l" t="t" r="r" b="b"/>
            <a:pathLst>
              <a:path w="6689725" h="3528060">
                <a:moveTo>
                  <a:pt x="0" y="3527996"/>
                </a:moveTo>
                <a:lnTo>
                  <a:pt x="6689648" y="3527996"/>
                </a:lnTo>
                <a:lnTo>
                  <a:pt x="6689648" y="0"/>
                </a:lnTo>
                <a:lnTo>
                  <a:pt x="0" y="0"/>
                </a:lnTo>
                <a:lnTo>
                  <a:pt x="0" y="3527996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2303BC-9A39-470F-8733-A268BC16B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9723" y="1900048"/>
            <a:ext cx="4770591" cy="646604"/>
          </a:xfrm>
        </p:spPr>
        <p:txBody>
          <a:bodyPr>
            <a:normAutofit/>
          </a:bodyPr>
          <a:lstStyle/>
          <a:p>
            <a:r>
              <a:rPr lang="en-US" sz="3000" dirty="0">
                <a:solidFill>
                  <a:schemeClr val="bg1"/>
                </a:solidFill>
              </a:rPr>
              <a:t>THE PAIN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C936ED-4D5A-4897-BFCD-65082B328E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72476" y="2875186"/>
            <a:ext cx="8047049" cy="1431234"/>
          </a:xfrm>
        </p:spPr>
        <p:txBody>
          <a:bodyPr/>
          <a:lstStyle/>
          <a:p>
            <a:r>
              <a:rPr lang="en-US" b="1" dirty="0"/>
              <a:t>Most business owners waste time posting random content.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C2D5CA-E2DA-4224-B2BC-C872D2EF6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3</a:t>
            </a:fld>
            <a:endParaRPr lang="en-US" dirty="0"/>
          </a:p>
        </p:txBody>
      </p:sp>
      <p:pic>
        <p:nvPicPr>
          <p:cNvPr id="28" name="Picture Placeholder 27" descr="Check icon">
            <a:extLst>
              <a:ext uri="{FF2B5EF4-FFF2-40B4-BE49-F238E27FC236}">
                <a16:creationId xmlns:a16="http://schemas.microsoft.com/office/drawing/2014/main" id="{3CDD98F8-113E-4FB2-A33D-039AFCD9C225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9726" y="2708434"/>
            <a:ext cx="720000" cy="720000"/>
          </a:xfrm>
        </p:spPr>
      </p:pic>
      <p:pic>
        <p:nvPicPr>
          <p:cNvPr id="30" name="Picture Placeholder 29" descr="Check icon">
            <a:extLst>
              <a:ext uri="{FF2B5EF4-FFF2-40B4-BE49-F238E27FC236}">
                <a16:creationId xmlns:a16="http://schemas.microsoft.com/office/drawing/2014/main" id="{3CFFE792-5644-4DB8-9A25-D855F9B155E1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9726" y="3483770"/>
            <a:ext cx="720000" cy="719999"/>
          </a:xfr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3A22FC4-1B49-46F9-A55E-33AACF2DEBBB}"/>
              </a:ext>
            </a:extLst>
          </p:cNvPr>
          <p:cNvSpPr>
            <a:spLocks noGrp="1"/>
          </p:cNvSpPr>
          <p:nvPr>
            <p:ph type="body" sz="half" idx="23"/>
          </p:nvPr>
        </p:nvSpPr>
        <p:spPr>
          <a:xfrm>
            <a:off x="2072475" y="3638054"/>
            <a:ext cx="4057961" cy="472239"/>
          </a:xfrm>
        </p:spPr>
        <p:txBody>
          <a:bodyPr>
            <a:normAutofit fontScale="92500"/>
          </a:bodyPr>
          <a:lstStyle/>
          <a:p>
            <a:r>
              <a:rPr lang="en-US" b="1" dirty="0"/>
              <a:t>No plan. No message. No results.</a:t>
            </a:r>
          </a:p>
        </p:txBody>
      </p:sp>
      <p:pic>
        <p:nvPicPr>
          <p:cNvPr id="32" name="Picture Placeholder 31" descr="Check icon">
            <a:extLst>
              <a:ext uri="{FF2B5EF4-FFF2-40B4-BE49-F238E27FC236}">
                <a16:creationId xmlns:a16="http://schemas.microsoft.com/office/drawing/2014/main" id="{A80E0D18-9ED0-4449-BE73-35CBF01D1A4D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9726" y="4259105"/>
            <a:ext cx="720000" cy="719999"/>
          </a:xfr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3C06E93-5E4C-46CA-9FB4-1640A2DC1748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2072475" y="4433825"/>
            <a:ext cx="7675029" cy="402241"/>
          </a:xfrm>
        </p:spPr>
        <p:txBody>
          <a:bodyPr>
            <a:normAutofit/>
          </a:bodyPr>
          <a:lstStyle/>
          <a:p>
            <a:r>
              <a:rPr lang="en-US" b="1" dirty="0"/>
              <a:t>And they’re too busy actually running the business to fix it.</a:t>
            </a:r>
          </a:p>
        </p:txBody>
      </p:sp>
      <p:sp>
        <p:nvSpPr>
          <p:cNvPr id="15" name="object 27" descr="Beige rectangle">
            <a:extLst>
              <a:ext uri="{FF2B5EF4-FFF2-40B4-BE49-F238E27FC236}">
                <a16:creationId xmlns:a16="http://schemas.microsoft.com/office/drawing/2014/main" id="{C5B67D68-F2A3-48A2-B2A0-C9DF8BA55D80}"/>
              </a:ext>
            </a:extLst>
          </p:cNvPr>
          <p:cNvSpPr/>
          <p:nvPr/>
        </p:nvSpPr>
        <p:spPr>
          <a:xfrm flipV="1">
            <a:off x="1473385" y="2395266"/>
            <a:ext cx="4032000" cy="75489"/>
          </a:xfrm>
          <a:custGeom>
            <a:avLst/>
            <a:gdLst/>
            <a:ahLst/>
            <a:cxnLst/>
            <a:rect l="l" t="t" r="r" b="b"/>
            <a:pathLst>
              <a:path w="2501265">
                <a:moveTo>
                  <a:pt x="0" y="0"/>
                </a:moveTo>
                <a:lnTo>
                  <a:pt x="2500883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039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140CF4-2DAA-4239-BB77-274BDD82A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4</a:t>
            </a:fld>
            <a:endParaRPr lang="en-US" dirty="0"/>
          </a:p>
        </p:txBody>
      </p:sp>
      <p:pic>
        <p:nvPicPr>
          <p:cNvPr id="4" name="Picture Placeholder 11" descr="Two men near laptop ">
            <a:extLst>
              <a:ext uri="{FF2B5EF4-FFF2-40B4-BE49-F238E27FC236}">
                <a16:creationId xmlns:a16="http://schemas.microsoft.com/office/drawing/2014/main" id="{509FA566-1699-4388-B44C-C3EE5EC051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2"/>
            <a:ext cx="6256751" cy="6857998"/>
          </a:xfrm>
          <a:prstGeom prst="rect">
            <a:avLst/>
          </a:prstGeom>
        </p:spPr>
      </p:pic>
      <p:sp>
        <p:nvSpPr>
          <p:cNvPr id="5" name="object 3" descr="Beige rectangle">
            <a:extLst>
              <a:ext uri="{FF2B5EF4-FFF2-40B4-BE49-F238E27FC236}">
                <a16:creationId xmlns:a16="http://schemas.microsoft.com/office/drawing/2014/main" id="{857A0168-DBD5-47D4-A751-3B39262D8254}"/>
              </a:ext>
            </a:extLst>
          </p:cNvPr>
          <p:cNvSpPr/>
          <p:nvPr/>
        </p:nvSpPr>
        <p:spPr>
          <a:xfrm>
            <a:off x="8355283" y="836613"/>
            <a:ext cx="3307960" cy="5184775"/>
          </a:xfrm>
          <a:custGeom>
            <a:avLst/>
            <a:gdLst/>
            <a:ahLst/>
            <a:cxnLst/>
            <a:rect l="l" t="t" r="r" b="b"/>
            <a:pathLst>
              <a:path w="4010659" h="333375">
                <a:moveTo>
                  <a:pt x="0" y="333006"/>
                </a:moveTo>
                <a:lnTo>
                  <a:pt x="4010367" y="333006"/>
                </a:lnTo>
                <a:lnTo>
                  <a:pt x="4010367" y="0"/>
                </a:lnTo>
                <a:lnTo>
                  <a:pt x="0" y="0"/>
                </a:lnTo>
                <a:lnTo>
                  <a:pt x="0" y="33300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6" name="object 6" descr="Blue rectangle">
            <a:extLst>
              <a:ext uri="{FF2B5EF4-FFF2-40B4-BE49-F238E27FC236}">
                <a16:creationId xmlns:a16="http://schemas.microsoft.com/office/drawing/2014/main" id="{7F009843-AFA3-44E8-B7D5-3F39B363C92E}"/>
              </a:ext>
            </a:extLst>
          </p:cNvPr>
          <p:cNvSpPr/>
          <p:nvPr/>
        </p:nvSpPr>
        <p:spPr>
          <a:xfrm>
            <a:off x="3557017" y="1"/>
            <a:ext cx="7725364" cy="6857999"/>
          </a:xfrm>
          <a:custGeom>
            <a:avLst/>
            <a:gdLst/>
            <a:ahLst/>
            <a:cxnLst/>
            <a:rect l="l" t="t" r="r" b="b"/>
            <a:pathLst>
              <a:path w="6689725" h="3528060">
                <a:moveTo>
                  <a:pt x="0" y="3527996"/>
                </a:moveTo>
                <a:lnTo>
                  <a:pt x="6689648" y="3527996"/>
                </a:lnTo>
                <a:lnTo>
                  <a:pt x="6689648" y="0"/>
                </a:lnTo>
                <a:lnTo>
                  <a:pt x="0" y="0"/>
                </a:lnTo>
                <a:lnTo>
                  <a:pt x="0" y="3527996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FC6730AE-386B-426F-9F29-221DCC5F714D}"/>
              </a:ext>
            </a:extLst>
          </p:cNvPr>
          <p:cNvSpPr txBox="1">
            <a:spLocks/>
          </p:cNvSpPr>
          <p:nvPr/>
        </p:nvSpPr>
        <p:spPr>
          <a:xfrm>
            <a:off x="5159386" y="2263720"/>
            <a:ext cx="5322684" cy="74975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We turn your social content into a lead machine.</a:t>
            </a:r>
          </a:p>
        </p:txBody>
      </p:sp>
      <p:pic>
        <p:nvPicPr>
          <p:cNvPr id="9" name="Picture Placeholder 27" descr="Check mark">
            <a:extLst>
              <a:ext uri="{FF2B5EF4-FFF2-40B4-BE49-F238E27FC236}">
                <a16:creationId xmlns:a16="http://schemas.microsoft.com/office/drawing/2014/main" id="{9FC370A7-FF9A-42B0-9C14-95C57A9BC6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6635" y="2207258"/>
            <a:ext cx="720000" cy="720000"/>
          </a:xfrm>
          <a:prstGeom prst="rect">
            <a:avLst/>
          </a:prstGeom>
        </p:spPr>
      </p:pic>
      <p:pic>
        <p:nvPicPr>
          <p:cNvPr id="10" name="Picture Placeholder 29" descr="Check mark">
            <a:extLst>
              <a:ext uri="{FF2B5EF4-FFF2-40B4-BE49-F238E27FC236}">
                <a16:creationId xmlns:a16="http://schemas.microsoft.com/office/drawing/2014/main" id="{1630545B-ED3D-48DD-8CD5-CB200AA2D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6635" y="3096894"/>
            <a:ext cx="720000" cy="719999"/>
          </a:xfrm>
          <a:prstGeom prst="rect">
            <a:avLst/>
          </a:prstGeom>
        </p:spPr>
      </p:pic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186A1D66-9F36-434B-9677-0FE61760AB97}"/>
              </a:ext>
            </a:extLst>
          </p:cNvPr>
          <p:cNvSpPr txBox="1">
            <a:spLocks/>
          </p:cNvSpPr>
          <p:nvPr/>
        </p:nvSpPr>
        <p:spPr>
          <a:xfrm>
            <a:off x="5159384" y="3198038"/>
            <a:ext cx="5904855" cy="7401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Strategic posts that spark interest, drive DMs, and build trust.</a:t>
            </a:r>
          </a:p>
        </p:txBody>
      </p:sp>
      <p:pic>
        <p:nvPicPr>
          <p:cNvPr id="12" name="Picture Placeholder 31" descr="Check mark">
            <a:extLst>
              <a:ext uri="{FF2B5EF4-FFF2-40B4-BE49-F238E27FC236}">
                <a16:creationId xmlns:a16="http://schemas.microsoft.com/office/drawing/2014/main" id="{33C53E5C-0A10-46F8-9546-AB2C675452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6635" y="4024629"/>
            <a:ext cx="720000" cy="719999"/>
          </a:xfrm>
          <a:prstGeom prst="rect">
            <a:avLst/>
          </a:prstGeom>
        </p:spPr>
      </p:pic>
      <p:sp>
        <p:nvSpPr>
          <p:cNvPr id="13" name="Text Placeholder 19">
            <a:extLst>
              <a:ext uri="{FF2B5EF4-FFF2-40B4-BE49-F238E27FC236}">
                <a16:creationId xmlns:a16="http://schemas.microsoft.com/office/drawing/2014/main" id="{8744334E-DF9D-4600-8180-292072510183}"/>
              </a:ext>
            </a:extLst>
          </p:cNvPr>
          <p:cNvSpPr txBox="1">
            <a:spLocks/>
          </p:cNvSpPr>
          <p:nvPr/>
        </p:nvSpPr>
        <p:spPr>
          <a:xfrm>
            <a:off x="5159384" y="4108110"/>
            <a:ext cx="5531729" cy="109296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You show up like a pro, even if you never touch the apps.</a:t>
            </a:r>
          </a:p>
        </p:txBody>
      </p:sp>
      <p:sp>
        <p:nvSpPr>
          <p:cNvPr id="14" name="object 27" descr="Beige rectangle">
            <a:extLst>
              <a:ext uri="{FF2B5EF4-FFF2-40B4-BE49-F238E27FC236}">
                <a16:creationId xmlns:a16="http://schemas.microsoft.com/office/drawing/2014/main" id="{7F820741-8871-4D59-8ED1-466FEFD2AF94}"/>
              </a:ext>
            </a:extLst>
          </p:cNvPr>
          <p:cNvSpPr/>
          <p:nvPr/>
        </p:nvSpPr>
        <p:spPr>
          <a:xfrm flipV="1">
            <a:off x="4579344" y="1788002"/>
            <a:ext cx="2412000" cy="75489"/>
          </a:xfrm>
          <a:custGeom>
            <a:avLst/>
            <a:gdLst/>
            <a:ahLst/>
            <a:cxnLst/>
            <a:rect l="l" t="t" r="r" b="b"/>
            <a:pathLst>
              <a:path w="2501265">
                <a:moveTo>
                  <a:pt x="0" y="0"/>
                </a:moveTo>
                <a:lnTo>
                  <a:pt x="2500883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68119-9603-4701-8EEC-F2E48B808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4922" y="683099"/>
            <a:ext cx="4421229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OUR APPROACH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964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Placeholder 32" descr="Handshake">
            <a:extLst>
              <a:ext uri="{FF2B5EF4-FFF2-40B4-BE49-F238E27FC236}">
                <a16:creationId xmlns:a16="http://schemas.microsoft.com/office/drawing/2014/main" id="{2F5DB649-A4D3-4E21-BA31-0C84C9B3603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"/>
          <a:stretch/>
        </p:blipFill>
        <p:spPr>
          <a:xfrm>
            <a:off x="1200" y="3115388"/>
            <a:ext cx="12189600" cy="3743586"/>
          </a:xfrm>
        </p:spPr>
      </p:pic>
      <p:sp>
        <p:nvSpPr>
          <p:cNvPr id="12" name="object 3" descr="Blue rectangle">
            <a:extLst>
              <a:ext uri="{FF2B5EF4-FFF2-40B4-BE49-F238E27FC236}">
                <a16:creationId xmlns:a16="http://schemas.microsoft.com/office/drawing/2014/main" id="{CDEEA71D-C3B3-45BB-A776-D17D92A58127}"/>
              </a:ext>
            </a:extLst>
          </p:cNvPr>
          <p:cNvSpPr/>
          <p:nvPr/>
        </p:nvSpPr>
        <p:spPr>
          <a:xfrm>
            <a:off x="1200" y="3115389"/>
            <a:ext cx="12189600" cy="3742611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0" y="6858000"/>
                </a:moveTo>
                <a:lnTo>
                  <a:pt x="12188952" y="6858000"/>
                </a:lnTo>
                <a:lnTo>
                  <a:pt x="12188952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80000"/>
            </a:schemeClr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13" name="Oval 12" descr="Beige oval">
            <a:extLst>
              <a:ext uri="{FF2B5EF4-FFF2-40B4-BE49-F238E27FC236}">
                <a16:creationId xmlns:a16="http://schemas.microsoft.com/office/drawing/2014/main" id="{F336552F-CA64-452F-9BD8-01334388BFF5}"/>
              </a:ext>
            </a:extLst>
          </p:cNvPr>
          <p:cNvSpPr/>
          <p:nvPr/>
        </p:nvSpPr>
        <p:spPr>
          <a:xfrm>
            <a:off x="11562237" y="6227432"/>
            <a:ext cx="266400" cy="26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ADB42F-AE48-4323-897F-DB5A083BD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064" y="361648"/>
            <a:ext cx="10515600" cy="1325563"/>
          </a:xfrm>
        </p:spPr>
        <p:txBody>
          <a:bodyPr/>
          <a:lstStyle/>
          <a:p>
            <a:r>
              <a:rPr lang="en-US" dirty="0"/>
              <a:t>BIG BENEFITS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3C1E99-672F-46AE-BB08-DD22B0928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949" y="2130341"/>
            <a:ext cx="3789362" cy="823912"/>
          </a:xfrm>
        </p:spPr>
        <p:txBody>
          <a:bodyPr>
            <a:normAutofit/>
          </a:bodyPr>
          <a:lstStyle/>
          <a:p>
            <a:r>
              <a:rPr lang="en-US" dirty="0"/>
              <a:t>Visibility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DEAD4F2-C5CC-44E9-A092-76413D5CA7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1373" y="3434047"/>
            <a:ext cx="3132000" cy="275561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i="1" dirty="0">
                <a:solidFill>
                  <a:srgbClr val="FFFFFF"/>
                </a:solidFill>
                <a:cs typeface="Arial"/>
              </a:rPr>
              <a:t>You stay top-of-mind without chasing people. Your name shows up daily where your customers scroll.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i="1" dirty="0">
                <a:solidFill>
                  <a:srgbClr val="FFFFFF"/>
                </a:solidFill>
                <a:cs typeface="Arial"/>
              </a:rPr>
              <a:t>Your brand looks alive, legit, and current, so you don’t lose trust by looking out of date.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i="1" dirty="0">
                <a:solidFill>
                  <a:srgbClr val="FFFFFF"/>
                </a:solidFill>
                <a:cs typeface="Arial"/>
              </a:rPr>
              <a:t>Your content reaches not just followers, but also their network, compounding exposure over time.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A73375-FA03-4191-8AD5-B40CD9B59B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552950" y="2130341"/>
            <a:ext cx="4745038" cy="823912"/>
          </a:xfrm>
        </p:spPr>
        <p:txBody>
          <a:bodyPr>
            <a:normAutofit/>
          </a:bodyPr>
          <a:lstStyle/>
          <a:p>
            <a:r>
              <a:rPr lang="en-US" dirty="0"/>
              <a:t>Trust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E0C6FDF-5982-4E37-B65D-F7B05D0FFB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553711" y="3434047"/>
            <a:ext cx="3361615" cy="275561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i="1" dirty="0">
                <a:solidFill>
                  <a:srgbClr val="FFFFFF"/>
                </a:solidFill>
                <a:cs typeface="Arial"/>
              </a:rPr>
              <a:t>You showcase your personality and values so people feel like they already know you.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i="1" dirty="0">
                <a:solidFill>
                  <a:srgbClr val="FFFFFF"/>
                </a:solidFill>
                <a:cs typeface="Arial"/>
              </a:rPr>
              <a:t>You control the narrative: highlight wins, show proof, and build authority without sounding salesy.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i="1" dirty="0">
                <a:solidFill>
                  <a:srgbClr val="FFFFFF"/>
                </a:solidFill>
                <a:cs typeface="Arial"/>
              </a:rPr>
              <a:t>You’re seen as active and responsive, not just a business, but a real human behind the brand.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8F7FB6B-EAC9-40F7-9522-61A8D53EF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5</a:t>
            </a:fld>
            <a:endParaRPr lang="en-US" dirty="0"/>
          </a:p>
        </p:txBody>
      </p:sp>
      <p:sp>
        <p:nvSpPr>
          <p:cNvPr id="9" name="object 5" descr="Beige rectangle">
            <a:extLst>
              <a:ext uri="{FF2B5EF4-FFF2-40B4-BE49-F238E27FC236}">
                <a16:creationId xmlns:a16="http://schemas.microsoft.com/office/drawing/2014/main" id="{890F7762-BD37-4D33-9F80-1DA07B5E172E}"/>
              </a:ext>
            </a:extLst>
          </p:cNvPr>
          <p:cNvSpPr/>
          <p:nvPr/>
        </p:nvSpPr>
        <p:spPr>
          <a:xfrm>
            <a:off x="915637" y="1337103"/>
            <a:ext cx="3744000" cy="0"/>
          </a:xfrm>
          <a:custGeom>
            <a:avLst/>
            <a:gdLst/>
            <a:ahLst/>
            <a:cxnLst/>
            <a:rect l="l" t="t" r="r" b="b"/>
            <a:pathLst>
              <a:path w="3931920">
                <a:moveTo>
                  <a:pt x="0" y="0"/>
                </a:moveTo>
                <a:lnTo>
                  <a:pt x="3931920" y="0"/>
                </a:lnTo>
              </a:path>
            </a:pathLst>
          </a:custGeom>
          <a:ln w="54864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A93FB3A3-CCE4-43B1-B396-B8819D20B354}"/>
              </a:ext>
            </a:extLst>
          </p:cNvPr>
          <p:cNvSpPr txBox="1">
            <a:spLocks/>
          </p:cNvSpPr>
          <p:nvPr/>
        </p:nvSpPr>
        <p:spPr>
          <a:xfrm>
            <a:off x="8568793" y="2133184"/>
            <a:ext cx="3429699" cy="8239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Lead Flow</a:t>
            </a:r>
          </a:p>
        </p:txBody>
      </p:sp>
      <p:sp>
        <p:nvSpPr>
          <p:cNvPr id="15" name="Content Placeholder 6">
            <a:extLst>
              <a:ext uri="{FF2B5EF4-FFF2-40B4-BE49-F238E27FC236}">
                <a16:creationId xmlns:a16="http://schemas.microsoft.com/office/drawing/2014/main" id="{17423A2D-9BA5-4783-9D7D-85F493300696}"/>
              </a:ext>
            </a:extLst>
          </p:cNvPr>
          <p:cNvSpPr txBox="1">
            <a:spLocks/>
          </p:cNvSpPr>
          <p:nvPr/>
        </p:nvSpPr>
        <p:spPr>
          <a:xfrm>
            <a:off x="8552751" y="3436890"/>
            <a:ext cx="3132000" cy="275561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i="1" dirty="0">
                <a:solidFill>
                  <a:srgbClr val="FFFFFF"/>
                </a:solidFill>
                <a:cs typeface="Arial"/>
              </a:rPr>
              <a:t>Strategic posts drive warm DMs and comments; turning passive viewers into active leads.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i="1" dirty="0">
                <a:solidFill>
                  <a:srgbClr val="FFFFFF"/>
                </a:solidFill>
                <a:cs typeface="Arial"/>
              </a:rPr>
              <a:t>You create simple pathways to book, call, or message, so people don’t have to figure it out.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</a:pPr>
            <a:r>
              <a:rPr lang="en-US" i="1" dirty="0">
                <a:solidFill>
                  <a:srgbClr val="FFFFFF"/>
                </a:solidFill>
                <a:cs typeface="Arial"/>
              </a:rPr>
              <a:t>Your content qualifies people before they reach out, so you spend less time chasing bad fits.</a:t>
            </a:r>
          </a:p>
        </p:txBody>
      </p:sp>
    </p:spTree>
    <p:extLst>
      <p:ext uri="{BB962C8B-B14F-4D97-AF65-F5344CB8AC3E}">
        <p14:creationId xmlns:p14="http://schemas.microsoft.com/office/powerpoint/2010/main" val="3327019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54379-12DC-488A-96E2-264D244A3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587" y="438224"/>
            <a:ext cx="3932237" cy="1302111"/>
          </a:xfrm>
        </p:spPr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397F9A-0355-4091-BDD7-5C578348C1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32800" y="1897184"/>
            <a:ext cx="5459199" cy="143123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400"/>
              </a:spcBef>
            </a:pPr>
            <a:r>
              <a:rPr lang="en-US" sz="3200" b="1" dirty="0">
                <a:solidFill>
                  <a:schemeClr val="bg1"/>
                </a:solidFill>
                <a:latin typeface="+mj-lt"/>
              </a:rPr>
              <a:t>Schedule Your Kick-Off Call</a:t>
            </a:r>
          </a:p>
          <a:p>
            <a:pPr>
              <a:spcBef>
                <a:spcPts val="400"/>
              </a:spcBef>
            </a:pPr>
            <a:r>
              <a:rPr lang="en-US" sz="2200" i="1" spc="-15" dirty="0">
                <a:solidFill>
                  <a:schemeClr val="bg2">
                    <a:lumMod val="20000"/>
                    <a:lumOff val="80000"/>
                  </a:schemeClr>
                </a:solidFill>
                <a:cs typeface="Arial"/>
              </a:rPr>
              <a:t>Let’s map out your first week of high-converting posts.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30DBC9-EEFC-416D-BFAD-DB6D1A9E8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E24B5-652C-4DB5-B7C3-B5BBEC1280B1}" type="slidenum">
              <a:rPr lang="en-US" smtClean="0"/>
              <a:t>6</a:t>
            </a:fld>
            <a:endParaRPr lang="en-US" dirty="0"/>
          </a:p>
        </p:txBody>
      </p:sp>
      <p:pic>
        <p:nvPicPr>
          <p:cNvPr id="16" name="Picture Placeholder 15" descr="Group of people">
            <a:extLst>
              <a:ext uri="{FF2B5EF4-FFF2-40B4-BE49-F238E27FC236}">
                <a16:creationId xmlns:a16="http://schemas.microsoft.com/office/drawing/2014/main" id="{48FA199D-A4E2-45BF-978A-675A900780A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1319"/>
            <a:ext cx="6024562" cy="2736709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D9263D0-7B10-45A1-AD9E-D040B170EFE2}"/>
              </a:ext>
            </a:extLst>
          </p:cNvPr>
          <p:cNvSpPr>
            <a:spLocks noGrp="1"/>
          </p:cNvSpPr>
          <p:nvPr>
            <p:ph type="body" sz="half" idx="23"/>
          </p:nvPr>
        </p:nvSpPr>
        <p:spPr>
          <a:xfrm>
            <a:off x="6732801" y="3130786"/>
            <a:ext cx="4422244" cy="1648628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ts val="400"/>
              </a:spcBef>
            </a:pPr>
            <a:r>
              <a:rPr lang="en-US" sz="3500" b="1" dirty="0">
                <a:solidFill>
                  <a:schemeClr val="bg1"/>
                </a:solidFill>
                <a:latin typeface="+mj-lt"/>
              </a:rPr>
              <a:t>NO PRESSURE:</a:t>
            </a:r>
          </a:p>
          <a:p>
            <a:pPr>
              <a:lnSpc>
                <a:spcPct val="110000"/>
              </a:lnSpc>
              <a:spcBef>
                <a:spcPts val="400"/>
              </a:spcBef>
            </a:pPr>
            <a:r>
              <a:rPr lang="en-US" sz="2200" i="1" spc="-15" dirty="0">
                <a:solidFill>
                  <a:schemeClr val="bg2">
                    <a:lumMod val="20000"/>
                    <a:lumOff val="80000"/>
                  </a:schemeClr>
                </a:solidFill>
                <a:cs typeface="Arial"/>
              </a:rPr>
              <a:t>Just a free plan to show you how different this can be.</a:t>
            </a:r>
          </a:p>
        </p:txBody>
      </p:sp>
      <p:pic>
        <p:nvPicPr>
          <p:cNvPr id="11" name="Picture Placeholder 14" descr="Check icon">
            <a:extLst>
              <a:ext uri="{FF2B5EF4-FFF2-40B4-BE49-F238E27FC236}">
                <a16:creationId xmlns:a16="http://schemas.microsoft.com/office/drawing/2014/main" id="{380A2BFD-1794-4338-8BAC-66A30B88D033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7440" y="1841850"/>
            <a:ext cx="576000" cy="576000"/>
          </a:xfrm>
        </p:spPr>
      </p:pic>
      <p:pic>
        <p:nvPicPr>
          <p:cNvPr id="12" name="Picture Placeholder 16" descr="Check icon">
            <a:extLst>
              <a:ext uri="{FF2B5EF4-FFF2-40B4-BE49-F238E27FC236}">
                <a16:creationId xmlns:a16="http://schemas.microsoft.com/office/drawing/2014/main" id="{AC1F4E71-E6F8-490B-A9E9-61DC2025EBEE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7440" y="3076240"/>
            <a:ext cx="576000" cy="576001"/>
          </a:xfrm>
        </p:spPr>
      </p:pic>
      <p:sp>
        <p:nvSpPr>
          <p:cNvPr id="14" name="object 13" descr="Beige rectangle">
            <a:extLst>
              <a:ext uri="{FF2B5EF4-FFF2-40B4-BE49-F238E27FC236}">
                <a16:creationId xmlns:a16="http://schemas.microsoft.com/office/drawing/2014/main" id="{FEBB8673-0A72-4C5C-8239-7EF600504010}"/>
              </a:ext>
            </a:extLst>
          </p:cNvPr>
          <p:cNvSpPr/>
          <p:nvPr/>
        </p:nvSpPr>
        <p:spPr>
          <a:xfrm>
            <a:off x="915657" y="1732553"/>
            <a:ext cx="3096000" cy="0"/>
          </a:xfrm>
          <a:custGeom>
            <a:avLst/>
            <a:gdLst/>
            <a:ahLst/>
            <a:cxnLst/>
            <a:rect l="l" t="t" r="r" b="b"/>
            <a:pathLst>
              <a:path w="2694304">
                <a:moveTo>
                  <a:pt x="0" y="0"/>
                </a:moveTo>
                <a:lnTo>
                  <a:pt x="2694127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756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5537408-2125-4CE5-92A7-F7E0FCBA31D0}"/>
              </a:ext>
            </a:extLst>
          </p:cNvPr>
          <p:cNvSpPr txBox="1">
            <a:spLocks/>
          </p:cNvSpPr>
          <p:nvPr/>
        </p:nvSpPr>
        <p:spPr>
          <a:xfrm>
            <a:off x="-1" y="1341439"/>
            <a:ext cx="6348413" cy="4140200"/>
          </a:xfrm>
          <a:prstGeom prst="rect">
            <a:avLst/>
          </a:prstGeom>
          <a:solidFill>
            <a:schemeClr val="accent2"/>
          </a:solidFill>
        </p:spPr>
        <p:txBody>
          <a:bodyPr lIns="1548000" tIns="216000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100"/>
              </a:spcBef>
              <a:buFont typeface="Arial" panose="020B0604020202020204" pitchFamily="34" charset="0"/>
              <a:buNone/>
            </a:pPr>
            <a:r>
              <a:rPr lang="en-US" sz="2500" b="1" i="1" spc="60" dirty="0">
                <a:solidFill>
                  <a:schemeClr val="bg2">
                    <a:lumMod val="20000"/>
                    <a:lumOff val="80000"/>
                    <a:alpha val="75000"/>
                  </a:schemeClr>
                </a:solidFill>
                <a:cs typeface="Arial"/>
              </a:rPr>
              <a:t>NAME</a:t>
            </a:r>
            <a:endParaRPr lang="en-US" sz="2500" b="1" i="1" dirty="0">
              <a:solidFill>
                <a:schemeClr val="bg2">
                  <a:lumMod val="20000"/>
                  <a:lumOff val="80000"/>
                  <a:alpha val="75000"/>
                </a:schemeClr>
              </a:solidFill>
              <a:cs typeface="Arial"/>
            </a:endParaRPr>
          </a:p>
          <a:p>
            <a:pPr marL="0" marR="5080" indent="0">
              <a:buFont typeface="Arial" panose="020B0604020202020204" pitchFamily="34" charset="0"/>
              <a:buNone/>
            </a:pPr>
            <a:r>
              <a:rPr lang="en-US" sz="2500" b="1" i="1" spc="70" dirty="0">
                <a:solidFill>
                  <a:schemeClr val="bg2">
                    <a:lumMod val="20000"/>
                    <a:lumOff val="80000"/>
                    <a:alpha val="75000"/>
                  </a:schemeClr>
                </a:solidFill>
                <a:cs typeface="Arial"/>
              </a:rPr>
              <a:t>email@example.com</a:t>
            </a:r>
          </a:p>
          <a:p>
            <a:pPr marL="0" marR="5080" indent="0">
              <a:buFont typeface="Arial" panose="020B0604020202020204" pitchFamily="34" charset="0"/>
              <a:buNone/>
            </a:pPr>
            <a:r>
              <a:rPr lang="en-US" sz="2500" b="1" i="1" spc="45" dirty="0">
                <a:solidFill>
                  <a:schemeClr val="bg2">
                    <a:lumMod val="20000"/>
                    <a:lumOff val="80000"/>
                    <a:alpha val="75000"/>
                  </a:schemeClr>
                </a:solidFill>
                <a:cs typeface="Arial"/>
              </a:rPr>
              <a:t>555.555.5555</a:t>
            </a:r>
            <a:endParaRPr lang="en-US" sz="2500" b="1" i="1" dirty="0">
              <a:solidFill>
                <a:schemeClr val="bg2">
                  <a:lumMod val="20000"/>
                  <a:lumOff val="80000"/>
                  <a:alpha val="75000"/>
                </a:schemeClr>
              </a:solidFill>
              <a:cs typeface="Arial"/>
            </a:endParaRPr>
          </a:p>
          <a:p>
            <a:pPr marL="0" indent="0">
              <a:lnSpc>
                <a:spcPct val="125000"/>
              </a:lnSpc>
              <a:buFont typeface="Arial" panose="020B0604020202020204" pitchFamily="34" charset="0"/>
              <a:buNone/>
            </a:pPr>
            <a:endParaRPr lang="en-US" sz="2500" b="1" dirty="0">
              <a:solidFill>
                <a:schemeClr val="bg2">
                  <a:alpha val="50000"/>
                </a:schemeClr>
              </a:solidFill>
            </a:endParaRPr>
          </a:p>
        </p:txBody>
      </p:sp>
      <p:sp>
        <p:nvSpPr>
          <p:cNvPr id="6" name="object 6" descr="Beige rectangle">
            <a:extLst>
              <a:ext uri="{FF2B5EF4-FFF2-40B4-BE49-F238E27FC236}">
                <a16:creationId xmlns:a16="http://schemas.microsoft.com/office/drawing/2014/main" id="{B0C70F64-F3E5-413B-AF4F-E15CE944B761}"/>
              </a:ext>
            </a:extLst>
          </p:cNvPr>
          <p:cNvSpPr/>
          <p:nvPr/>
        </p:nvSpPr>
        <p:spPr>
          <a:xfrm>
            <a:off x="931203" y="2894901"/>
            <a:ext cx="4176000" cy="0"/>
          </a:xfrm>
          <a:custGeom>
            <a:avLst/>
            <a:gdLst/>
            <a:ahLst/>
            <a:cxnLst/>
            <a:rect l="l" t="t" r="r" b="b"/>
            <a:pathLst>
              <a:path w="4206240">
                <a:moveTo>
                  <a:pt x="0" y="0"/>
                </a:moveTo>
                <a:lnTo>
                  <a:pt x="4206240" y="0"/>
                </a:lnTo>
              </a:path>
            </a:pathLst>
          </a:custGeom>
          <a:ln w="5486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lang="en-US" dirty="0"/>
          </a:p>
        </p:txBody>
      </p:sp>
      <p:pic>
        <p:nvPicPr>
          <p:cNvPr id="8" name="Graphic 7" descr="Person icon">
            <a:extLst>
              <a:ext uri="{FF2B5EF4-FFF2-40B4-BE49-F238E27FC236}">
                <a16:creationId xmlns:a16="http://schemas.microsoft.com/office/drawing/2014/main" id="{AC7339AD-1A2B-4702-8C29-5CFB6D1BBB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5237" y="3470503"/>
            <a:ext cx="342900" cy="352425"/>
          </a:xfrm>
          <a:prstGeom prst="rect">
            <a:avLst/>
          </a:prstGeom>
        </p:spPr>
      </p:pic>
      <p:pic>
        <p:nvPicPr>
          <p:cNvPr id="9" name="Graphic 8" descr="Mail icon">
            <a:extLst>
              <a:ext uri="{FF2B5EF4-FFF2-40B4-BE49-F238E27FC236}">
                <a16:creationId xmlns:a16="http://schemas.microsoft.com/office/drawing/2014/main" id="{DE19364B-D5B6-43E8-B6E4-DC0094FA3C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5237" y="3965704"/>
            <a:ext cx="342900" cy="342900"/>
          </a:xfrm>
          <a:prstGeom prst="rect">
            <a:avLst/>
          </a:prstGeom>
        </p:spPr>
      </p:pic>
      <p:pic>
        <p:nvPicPr>
          <p:cNvPr id="10" name="Graphic 9" descr="Phone icon">
            <a:extLst>
              <a:ext uri="{FF2B5EF4-FFF2-40B4-BE49-F238E27FC236}">
                <a16:creationId xmlns:a16="http://schemas.microsoft.com/office/drawing/2014/main" id="{7821267F-71E4-4DA4-8BC7-EB09162207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35237" y="4451380"/>
            <a:ext cx="342900" cy="3429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D43A5E-77DF-44FD-800D-158434A3A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1559"/>
            <a:ext cx="4859215" cy="1325563"/>
          </a:xfrm>
        </p:spPr>
        <p:txBody>
          <a:bodyPr>
            <a:normAutofit/>
          </a:bodyPr>
          <a:lstStyle/>
          <a:p>
            <a:r>
              <a:rPr lang="en-US" sz="5000" dirty="0">
                <a:solidFill>
                  <a:schemeClr val="bg1"/>
                </a:solidFill>
              </a:rPr>
              <a:t>THANK YOU!</a:t>
            </a:r>
            <a:endParaRPr lang="en-US" sz="5000" dirty="0"/>
          </a:p>
        </p:txBody>
      </p:sp>
      <p:sp>
        <p:nvSpPr>
          <p:cNvPr id="3" name="object 3" descr="Beige rectangle">
            <a:extLst>
              <a:ext uri="{FF2B5EF4-FFF2-40B4-BE49-F238E27FC236}">
                <a16:creationId xmlns:a16="http://schemas.microsoft.com/office/drawing/2014/main" id="{E3F4C661-2F66-02C1-22DC-82C6EB8FF37C}"/>
              </a:ext>
            </a:extLst>
          </p:cNvPr>
          <p:cNvSpPr/>
          <p:nvPr/>
        </p:nvSpPr>
        <p:spPr>
          <a:xfrm>
            <a:off x="8355283" y="836613"/>
            <a:ext cx="3307960" cy="5184775"/>
          </a:xfrm>
          <a:custGeom>
            <a:avLst/>
            <a:gdLst/>
            <a:ahLst/>
            <a:cxnLst/>
            <a:rect l="l" t="t" r="r" b="b"/>
            <a:pathLst>
              <a:path w="4010659" h="333375">
                <a:moveTo>
                  <a:pt x="0" y="333006"/>
                </a:moveTo>
                <a:lnTo>
                  <a:pt x="4010367" y="333006"/>
                </a:lnTo>
                <a:lnTo>
                  <a:pt x="4010367" y="0"/>
                </a:lnTo>
                <a:lnTo>
                  <a:pt x="0" y="0"/>
                </a:lnTo>
                <a:lnTo>
                  <a:pt x="0" y="333006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951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0">
      <a:dk1>
        <a:sysClr val="windowText" lastClr="000000"/>
      </a:dk1>
      <a:lt1>
        <a:sysClr val="window" lastClr="FFFFFF"/>
      </a:lt1>
      <a:dk2>
        <a:srgbClr val="00292E"/>
      </a:dk2>
      <a:lt2>
        <a:srgbClr val="64B2C1"/>
      </a:lt2>
      <a:accent1>
        <a:srgbClr val="F0CDA1"/>
      </a:accent1>
      <a:accent2>
        <a:srgbClr val="107082"/>
      </a:accent2>
      <a:accent3>
        <a:srgbClr val="054854"/>
      </a:accent3>
      <a:accent4>
        <a:srgbClr val="00AEEF"/>
      </a:accent4>
      <a:accent5>
        <a:srgbClr val="F99927"/>
      </a:accent5>
      <a:accent6>
        <a:srgbClr val="EC7216"/>
      </a:accent6>
      <a:hlink>
        <a:srgbClr val="000000"/>
      </a:hlink>
      <a:folHlink>
        <a:srgbClr val="000000"/>
      </a:folHlink>
    </a:clrScheme>
    <a:fontScheme name="Custom 24">
      <a:majorFont>
        <a:latin typeface="Gill Sans MT"/>
        <a:ea typeface=""/>
        <a:cs typeface=""/>
      </a:majorFont>
      <a:minorFont>
        <a:latin typeface="Arial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M45022061_Professional services marketing plan_SL_V1" id="{B214D568-CC3C-4109-877A-D7A12976D35F}" vid="{D425069E-A49A-4A86-9A62-1864F0635A9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A426FE2C-7640-4BF0-9D68-FDFD4151FD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2DDA16B-F3AC-4A5B-9F5F-6F5A8F47A9E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118CE8-9293-4220-BA3B-5D353B13ABC9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Professional services marketing plan</Template>
  <TotalTime>12</TotalTime>
  <Words>323</Words>
  <Application>Microsoft Office PowerPoint</Application>
  <PresentationFormat>Widescreen</PresentationFormat>
  <Paragraphs>46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Gill Sans MT</vt:lpstr>
      <vt:lpstr>Office Theme</vt:lpstr>
      <vt:lpstr>SOCIAL MEDIA MARKETING</vt:lpstr>
      <vt:lpstr>Likes don’t pay the bills. Leads do.</vt:lpstr>
      <vt:lpstr>THE PAIN</vt:lpstr>
      <vt:lpstr>OUR APPROACH</vt:lpstr>
      <vt:lpstr>BIG BENEFITS</vt:lpstr>
      <vt:lpstr>NEXT STEPS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LL</dc:creator>
  <cp:lastModifiedBy>LL</cp:lastModifiedBy>
  <cp:revision>3</cp:revision>
  <dcterms:created xsi:type="dcterms:W3CDTF">2025-05-29T18:25:23Z</dcterms:created>
  <dcterms:modified xsi:type="dcterms:W3CDTF">2025-05-29T18:39:51Z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