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44" r:id="rId5"/>
    <p:sldId id="345" r:id="rId6"/>
    <p:sldId id="346" r:id="rId7"/>
    <p:sldId id="347" r:id="rId8"/>
    <p:sldId id="348" r:id="rId9"/>
    <p:sldId id="349" r:id="rId10"/>
    <p:sldId id="350" r:id="rId11"/>
    <p:sldId id="357" r:id="rId12"/>
    <p:sldId id="35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A3D024-909B-3BC2-1496-FEEAB652808A}" name="Sher Dionisio" initials="" userId="S::Sher.Dionisio@teksystemsgs.com::02daa716-9709-4d47-a153-1943ce1675c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FD0F851-EC5A-4D38-B0AD-8093EC10F33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928" autoAdjust="0"/>
  </p:normalViewPr>
  <p:slideViewPr>
    <p:cSldViewPr snapToGrid="0">
      <p:cViewPr varScale="1">
        <p:scale>
          <a:sx n="89" d="100"/>
          <a:sy n="89" d="100"/>
        </p:scale>
        <p:origin x="876" y="96"/>
      </p:cViewPr>
      <p:guideLst>
        <p:guide orient="horz" pos="17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109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440F78-2C9E-4C7F-818C-B40BB19D3A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D3FB98-80B9-4155-809A-82659D34A0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8EB1-FF96-47AA-9A30-F1BFF2FFD1F7}" type="datetimeFigureOut">
              <a:rPr lang="en-US" smtClean="0"/>
              <a:t>5/28/2025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EF847-3492-4888-9C23-1504238536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48C54-2332-4748-9C65-6A27E550C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75FB2-D12E-4669-8522-D3E2C7E6D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9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4A361-7934-4769-9B16-8A939698742C}" type="datetimeFigureOut">
              <a:rPr lang="en-US" smtClean="0"/>
              <a:t>5/28/2025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E0B9-48E4-499D-93B2-B07D00395B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04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9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700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461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026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45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05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099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2C711-7ACB-E960-A0F2-44CE42CFB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C126B1-D3B7-2566-78A4-F768F7F2E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736512-37C4-4948-A803-39B0C0D6F6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4CA0D-0D2D-AB3C-8A7A-F995A63F3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75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7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CA39D92-9919-A80E-44FF-6B912E850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8788" y="457200"/>
            <a:ext cx="11274425" cy="59436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62FF34D-C8F8-1796-647D-D17056A27E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1955" y="612475"/>
            <a:ext cx="4701904" cy="3079029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0768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30338E2-B50A-8F3E-2CA7-A75753E7E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2629" y="598947"/>
            <a:ext cx="105156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C8DD029-A673-92B9-0343-3B35BE46D2F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29641" y="2153285"/>
            <a:ext cx="3032759" cy="3790310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6E658BA3-0202-C705-7A02-8B70B7884420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724400" y="2170621"/>
            <a:ext cx="6553200" cy="3772974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BD761E53-47C7-492A-D5B5-A8C2740B5157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2" y="2153285"/>
            <a:ext cx="6925660" cy="3500438"/>
          </a:xfrm>
        </p:spPr>
        <p:txBody>
          <a:bodyPr lIns="91440">
            <a:normAutofit/>
          </a:bodyPr>
          <a:lstStyle>
            <a:lvl1pPr marL="0" indent="0">
              <a:spcBef>
                <a:spcPts val="1000"/>
              </a:spcBef>
              <a:spcAft>
                <a:spcPts val="1200"/>
              </a:spcAft>
              <a:buNone/>
              <a:defRPr sz="1800" b="0"/>
            </a:lvl1pPr>
            <a:lvl2pPr marL="228600">
              <a:spcBef>
                <a:spcPts val="1000"/>
              </a:spcBef>
              <a:spcAft>
                <a:spcPts val="1200"/>
              </a:spcAft>
              <a:defRPr sz="1800" b="0"/>
            </a:lvl2pPr>
            <a:lvl3pPr marL="685800">
              <a:spcBef>
                <a:spcPts val="1000"/>
              </a:spcBef>
              <a:spcAft>
                <a:spcPts val="1200"/>
              </a:spcAft>
              <a:defRPr sz="1800" b="0"/>
            </a:lvl3pPr>
            <a:lvl4pPr marL="868680">
              <a:spcBef>
                <a:spcPts val="1000"/>
              </a:spcBef>
              <a:spcAft>
                <a:spcPts val="1200"/>
              </a:spcAft>
              <a:defRPr sz="1800" b="0"/>
            </a:lvl4pPr>
            <a:lvl5pPr marL="1143000">
              <a:spcBef>
                <a:spcPts val="1000"/>
              </a:spcBef>
              <a:spcAft>
                <a:spcPts val="1200"/>
              </a:spcAft>
              <a:defRPr sz="1800" b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15745" y="2153285"/>
            <a:ext cx="3229495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C9F70CF1-DCAD-AE71-6B34-7BFB25EE530B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35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33145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0CF90928-AB48-3554-E2B9-417A00F286AD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930275" y="2168526"/>
            <a:ext cx="10331450" cy="393906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D6C0A7-887A-66E2-A954-5E0592B9F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68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BB1E76-5845-01C9-1D0D-03CFFE6F0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6C21AF-4286-DECE-37A1-E8980687A1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655320"/>
            <a:ext cx="4572000" cy="54864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8E1D6B3-3EC8-6AC4-BE2B-5C732C8567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773680"/>
            <a:ext cx="4572000" cy="336804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spcBef>
                <a:spcPts val="1000"/>
              </a:spcBef>
              <a:buNone/>
              <a:defRPr sz="1600"/>
            </a:lvl2pPr>
            <a:lvl3pPr marL="914400" indent="0">
              <a:spcBef>
                <a:spcPts val="1000"/>
              </a:spcBef>
              <a:buNone/>
              <a:defRPr sz="1400"/>
            </a:lvl3pPr>
            <a:lvl4pPr marL="1371600" indent="0">
              <a:spcBef>
                <a:spcPts val="1000"/>
              </a:spcBef>
              <a:buNone/>
              <a:defRPr sz="1200"/>
            </a:lvl4pPr>
            <a:lvl5pPr marL="1828800" indent="0">
              <a:spcBef>
                <a:spcPts val="100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13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C229E2-8757-94D8-A1B6-702189DCC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3249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77143C8-CDFF-B937-C00C-5E7B509399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83920"/>
            <a:ext cx="4114800" cy="50596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82637A1-1BB4-AF51-24C3-6FE78DD45D9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438400"/>
            <a:ext cx="4799012" cy="3505200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None/>
              <a:defRPr sz="1800"/>
            </a:lvl1pPr>
            <a:lvl2pPr marL="457200" indent="0">
              <a:lnSpc>
                <a:spcPct val="125000"/>
              </a:lnSpc>
              <a:buNone/>
              <a:defRPr sz="1600"/>
            </a:lvl2pPr>
            <a:lvl3pPr marL="914400" indent="0">
              <a:lnSpc>
                <a:spcPct val="125000"/>
              </a:lnSpc>
              <a:buNone/>
              <a:defRPr sz="1400"/>
            </a:lvl3pPr>
            <a:lvl4pPr marL="1371600" indent="0">
              <a:lnSpc>
                <a:spcPct val="125000"/>
              </a:lnSpc>
              <a:buNone/>
              <a:defRPr sz="1200"/>
            </a:lvl4pPr>
            <a:lvl5pPr marL="1828800" indent="0">
              <a:lnSpc>
                <a:spcPct val="125000"/>
              </a:lnSpc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56F59DF2-AB3C-B7B3-826A-636B8CC5AB3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7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737016-0B2B-9F81-7A77-63223C486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34E572-08FE-0439-A460-8DFE1183A6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742" y="914399"/>
            <a:ext cx="4798858" cy="5029199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EB46EC-087C-B8FF-2363-B99FAE98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4400"/>
            <a:ext cx="5713413" cy="50292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1D49246-C641-C3BA-F07B-89FFC6CD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53439"/>
            <a:ext cx="4802373" cy="2833689"/>
          </a:xfrm>
        </p:spPr>
        <p:txBody>
          <a:bodyPr rIns="914400" anchor="b"/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E7E1DF-A70C-8F79-9B76-72B2A7B4DC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93191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D5F637-DFBF-7FED-7CD5-F46A26E5CD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33E3B934-3E16-21AF-8F5A-9EFD93255705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D872928-B479-F7C5-9C83-C448FBA361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20445"/>
            <a:ext cx="4114800" cy="50292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61E3771A-E1EB-0CBE-828C-2C5E1F2AE6C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5227" y="1020445"/>
            <a:ext cx="4802735" cy="5029200"/>
          </a:xfrm>
        </p:spPr>
        <p:txBody>
          <a:bodyPr anchor="ctr">
            <a:normAutofit/>
          </a:bodyPr>
          <a:lstStyle>
            <a:lvl1pPr marL="22860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  <a:lvl2pPr marL="41148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/>
            </a:lvl2pPr>
            <a:lvl3pPr marL="59436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/>
            </a:lvl3pPr>
            <a:lvl4pPr marL="77724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4pPr>
            <a:lvl5pPr marL="96012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A1635D-96F0-769B-4ECB-70502770A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4F877767-0342-A344-0462-A0D877FF68F8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imag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1F215D-0D9E-64B3-1F66-E90B87932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00741"/>
            <a:ext cx="4802372" cy="2788919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86A4459-11C2-44C6-0173-C666D5AADC1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82523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4EF14-0982-D931-9DD6-ECFE61D5B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7D7E927E-4F73-5579-4F1D-E13899DEEA0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0" y="2153285"/>
            <a:ext cx="4953001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09360" y="2153285"/>
            <a:ext cx="51358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5D7E8F5-692D-24DD-0F8C-9563BA74AAF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3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1" y="2153285"/>
            <a:ext cx="3261359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80560" y="2153285"/>
            <a:ext cx="69646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C0F1533-3810-C210-9B67-D2F4A1846C23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6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9C70371-D147-2B29-EAEB-B10A799D0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6169" y="614812"/>
            <a:ext cx="10359659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AE226-98C6-70F4-8DED-59E8FE3040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67" y="2177378"/>
            <a:ext cx="5713413" cy="4669987"/>
          </a:xfrm>
          <a:custGeom>
            <a:avLst/>
            <a:gdLst>
              <a:gd name="connsiteX0" fmla="*/ 400038 w 5713413"/>
              <a:gd name="connsiteY0" fmla="*/ 0 h 4669987"/>
              <a:gd name="connsiteX1" fmla="*/ 5713413 w 5713413"/>
              <a:gd name="connsiteY1" fmla="*/ 0 h 4669987"/>
              <a:gd name="connsiteX2" fmla="*/ 5713413 w 5713413"/>
              <a:gd name="connsiteY2" fmla="*/ 4315224 h 4669987"/>
              <a:gd name="connsiteX3" fmla="*/ 400038 w 5713413"/>
              <a:gd name="connsiteY3" fmla="*/ 4315224 h 4669987"/>
              <a:gd name="connsiteX4" fmla="*/ 0 w 5713413"/>
              <a:gd name="connsiteY4" fmla="*/ 0 h 4669987"/>
              <a:gd name="connsiteX5" fmla="*/ 386684 w 5713413"/>
              <a:gd name="connsiteY5" fmla="*/ 0 h 4669987"/>
              <a:gd name="connsiteX6" fmla="*/ 386684 w 5713413"/>
              <a:gd name="connsiteY6" fmla="*/ 4328578 h 4669987"/>
              <a:gd name="connsiteX7" fmla="*/ 5713413 w 5713413"/>
              <a:gd name="connsiteY7" fmla="*/ 4328578 h 4669987"/>
              <a:gd name="connsiteX8" fmla="*/ 5713413 w 5713413"/>
              <a:gd name="connsiteY8" fmla="*/ 4669987 h 4669987"/>
              <a:gd name="connsiteX9" fmla="*/ 0 w 5713413"/>
              <a:gd name="connsiteY9" fmla="*/ 4669987 h 466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13413" h="4669987">
                <a:moveTo>
                  <a:pt x="400038" y="0"/>
                </a:moveTo>
                <a:lnTo>
                  <a:pt x="5713413" y="0"/>
                </a:lnTo>
                <a:lnTo>
                  <a:pt x="5713413" y="4315224"/>
                </a:lnTo>
                <a:lnTo>
                  <a:pt x="400038" y="4315224"/>
                </a:lnTo>
                <a:close/>
                <a:moveTo>
                  <a:pt x="0" y="0"/>
                </a:moveTo>
                <a:lnTo>
                  <a:pt x="386684" y="0"/>
                </a:lnTo>
                <a:lnTo>
                  <a:pt x="386684" y="4328578"/>
                </a:lnTo>
                <a:lnTo>
                  <a:pt x="5713413" y="4328578"/>
                </a:lnTo>
                <a:lnTo>
                  <a:pt x="5713413" y="4669987"/>
                </a:lnTo>
                <a:lnTo>
                  <a:pt x="0" y="46699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EEA9034-22FD-3C2F-6A27-6363896980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153285"/>
            <a:ext cx="4799012" cy="3790315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2000"/>
            </a:lvl1pPr>
            <a:lvl2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800"/>
            </a:lvl2pPr>
            <a:lvl3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600"/>
            </a:lvl3pPr>
            <a:lvl4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4pPr>
            <a:lvl5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72AFED-AF5A-A2E9-0D36-388733BBE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7A42E613-3DCC-07A2-BA9B-74B13F28E59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0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7248" userDrawn="1">
          <p15:clr>
            <a:srgbClr val="F26B43"/>
          </p15:clr>
        </p15:guide>
        <p15:guide id="6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otted plants">
            <a:extLst>
              <a:ext uri="{FF2B5EF4-FFF2-40B4-BE49-F238E27FC236}">
                <a16:creationId xmlns:a16="http://schemas.microsoft.com/office/drawing/2014/main" id="{C5E399AE-C2DC-0BE4-A179-9A726D23F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" r="15"/>
          <a:stretch/>
        </p:blipFill>
        <p:spPr>
          <a:xfrm>
            <a:off x="458788" y="457200"/>
            <a:ext cx="11274425" cy="59436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6ABF06-5491-8319-408F-AC9C03E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1955" y="612475"/>
            <a:ext cx="4701904" cy="3079029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Growing Your Google Presence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A group of colorful circles&#10;&#10;AI-generated content may be incorrect.">
            <a:extLst>
              <a:ext uri="{FF2B5EF4-FFF2-40B4-BE49-F238E27FC236}">
                <a16:creationId xmlns:a16="http://schemas.microsoft.com/office/drawing/2014/main" id="{183F9CF7-F3ED-DEE2-21A6-3A2BEFDAA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21579">
            <a:off x="1967902" y="5250454"/>
            <a:ext cx="1932633" cy="65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85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4B7D88-18D8-7250-6364-BECA6F65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920"/>
            <a:ext cx="5615796" cy="1747137"/>
          </a:xfrm>
        </p:spPr>
        <p:txBody>
          <a:bodyPr/>
          <a:lstStyle/>
          <a:p>
            <a:r>
              <a:rPr lang="en-US" dirty="0"/>
              <a:t>This may sting a little…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0D5F39-EF49-BECB-8276-8B8A46F07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4068" y="2570673"/>
            <a:ext cx="11412747" cy="3079630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When was the last time you Googled your business’ presence? </a:t>
            </a:r>
          </a:p>
          <a:p>
            <a:pPr algn="ctr"/>
            <a:r>
              <a:rPr lang="en-US" sz="2800" dirty="0"/>
              <a:t>Most owners cringe or ignore it all together…</a:t>
            </a:r>
          </a:p>
          <a:p>
            <a:pPr algn="ctr"/>
            <a:r>
              <a:rPr lang="en-US" sz="2800" dirty="0"/>
              <a:t>If you’re not showing up where customers look, you’re losing money… </a:t>
            </a:r>
          </a:p>
          <a:p>
            <a:pPr algn="ctr"/>
            <a:r>
              <a:rPr lang="en-US" sz="2800" b="1" dirty="0"/>
              <a:t>Period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0374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304888D-B78B-26F5-9075-CDA3C673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8742" y="914399"/>
            <a:ext cx="4798858" cy="5029199"/>
          </a:xfrm>
        </p:spPr>
        <p:txBody>
          <a:bodyPr/>
          <a:lstStyle/>
          <a:p>
            <a:pPr algn="ctr"/>
            <a:r>
              <a:rPr lang="en-US" dirty="0"/>
              <a:t>Are customers    laughing at you?</a:t>
            </a:r>
          </a:p>
        </p:txBody>
      </p:sp>
      <p:pic>
        <p:nvPicPr>
          <p:cNvPr id="21" name="Picture Placeholder 20" descr="A group of men wearing aprons">
            <a:extLst>
              <a:ext uri="{FF2B5EF4-FFF2-40B4-BE49-F238E27FC236}">
                <a16:creationId xmlns:a16="http://schemas.microsoft.com/office/drawing/2014/main" id="{6B3187BD-B790-DE63-0B54-F9E459DC31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0" y="914400"/>
            <a:ext cx="5713413" cy="50292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F5537-F9FD-2C15-3933-240C56FB5334}"/>
              </a:ext>
            </a:extLst>
          </p:cNvPr>
          <p:cNvSpPr txBox="1"/>
          <p:nvPr/>
        </p:nvSpPr>
        <p:spPr>
          <a:xfrm>
            <a:off x="6478742" y="4839419"/>
            <a:ext cx="5279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Customers mock bad marketing…</a:t>
            </a:r>
          </a:p>
        </p:txBody>
      </p:sp>
    </p:spTree>
    <p:extLst>
      <p:ext uri="{BB962C8B-B14F-4D97-AF65-F5344CB8AC3E}">
        <p14:creationId xmlns:p14="http://schemas.microsoft.com/office/powerpoint/2010/main" val="3671577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21905908-61C5-E80D-F570-D84DB7527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853440"/>
            <a:ext cx="4802373" cy="914976"/>
          </a:xfrm>
        </p:spPr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7CC1959B-E6A9-5770-EC41-43538A9E36C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2363639"/>
            <a:ext cx="4802735" cy="3640922"/>
          </a:xfrm>
        </p:spPr>
        <p:txBody>
          <a:bodyPr>
            <a:normAutofit/>
          </a:bodyPr>
          <a:lstStyle/>
          <a:p>
            <a:r>
              <a:rPr lang="en-US" dirty="0"/>
              <a:t>93% of buying decisions start on Google. But your info’s outdated, your reviews are scattered, and you’re buried under competitors.</a:t>
            </a:r>
          </a:p>
          <a:p>
            <a:endParaRPr lang="en-US" dirty="0"/>
          </a:p>
          <a:p>
            <a:r>
              <a:rPr lang="en-US" dirty="0"/>
              <a:t>Most agencies set and forget marketing. No updates, no monitoring, no real strategy.</a:t>
            </a:r>
          </a:p>
        </p:txBody>
      </p:sp>
      <p:pic>
        <p:nvPicPr>
          <p:cNvPr id="20" name="Picture Placeholder 19" descr="A group of people looking at a computer">
            <a:extLst>
              <a:ext uri="{FF2B5EF4-FFF2-40B4-BE49-F238E27FC236}">
                <a16:creationId xmlns:a16="http://schemas.microsoft.com/office/drawing/2014/main" id="{3F8EC18D-03A7-9C7B-E8C4-34A8973C74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6478588" y="920750"/>
            <a:ext cx="5713412" cy="5029200"/>
          </a:xfrm>
        </p:spPr>
      </p:pic>
    </p:spTree>
    <p:extLst>
      <p:ext uri="{BB962C8B-B14F-4D97-AF65-F5344CB8AC3E}">
        <p14:creationId xmlns:p14="http://schemas.microsoft.com/office/powerpoint/2010/main" val="142710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A951FD-B055-4EE8-B6D9-62EC0F39D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20445"/>
            <a:ext cx="4114800" cy="5029200"/>
          </a:xfrm>
        </p:spPr>
        <p:txBody>
          <a:bodyPr/>
          <a:lstStyle/>
          <a:p>
            <a:r>
              <a:rPr lang="en-US" dirty="0"/>
              <a:t>The Fix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5F8EB2-8936-F0AC-DA2A-4A5609BEA7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978107" y="1020445"/>
            <a:ext cx="5299856" cy="5029200"/>
          </a:xfrm>
        </p:spPr>
        <p:txBody>
          <a:bodyPr>
            <a:normAutofit/>
          </a:bodyPr>
          <a:lstStyle/>
          <a:p>
            <a:r>
              <a:rPr lang="en-US" sz="2000" b="1" dirty="0"/>
              <a:t>We take full control of your Google presence:</a:t>
            </a:r>
          </a:p>
          <a:p>
            <a:r>
              <a:rPr lang="en-US" sz="2000" b="1" dirty="0"/>
              <a:t>Maps, reviews, business profile, and SEO basics.</a:t>
            </a:r>
          </a:p>
          <a:p>
            <a:r>
              <a:rPr lang="en-US" sz="2000" b="1" dirty="0"/>
              <a:t>You get seen, trusted, and clicked. </a:t>
            </a:r>
          </a:p>
          <a:p>
            <a:r>
              <a:rPr lang="en-US" sz="2000" b="1" dirty="0"/>
              <a:t>No guesswork. No gimmicks.</a:t>
            </a:r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62554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B0A9F6B-B714-24A4-1731-04239F0C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0741"/>
            <a:ext cx="4802372" cy="2788919"/>
          </a:xfrm>
        </p:spPr>
        <p:txBody>
          <a:bodyPr/>
          <a:lstStyle/>
          <a:p>
            <a:r>
              <a:rPr lang="en-US" dirty="0"/>
              <a:t>Why It Works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F098455-F3AD-4CE1-6F83-28C95857EE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3825239"/>
            <a:ext cx="4802735" cy="2072641"/>
          </a:xfrm>
        </p:spPr>
        <p:txBody>
          <a:bodyPr>
            <a:normAutofit lnSpcReduction="10000"/>
          </a:bodyPr>
          <a:lstStyle/>
          <a:p>
            <a:r>
              <a:rPr lang="en-US" noProof="1"/>
              <a:t>Google rewards active, optimized profiles. </a:t>
            </a:r>
          </a:p>
          <a:p>
            <a:endParaRPr lang="en-US" noProof="1"/>
          </a:p>
          <a:p>
            <a:r>
              <a:rPr lang="en-US" noProof="1"/>
              <a:t>We keep yours alive and dominant.</a:t>
            </a:r>
          </a:p>
          <a:p>
            <a:endParaRPr lang="en-US" noProof="1"/>
          </a:p>
          <a:p>
            <a:pPr algn="ctr"/>
            <a:r>
              <a:rPr lang="en-US" b="1" noProof="1"/>
              <a:t>Our clients consistently see more calls, more reviews, and higher rankings.</a:t>
            </a:r>
          </a:p>
        </p:txBody>
      </p:sp>
      <p:pic>
        <p:nvPicPr>
          <p:cNvPr id="15" name="Picture Placeholder 6" descr="A person holding a plant">
            <a:extLst>
              <a:ext uri="{FF2B5EF4-FFF2-40B4-BE49-F238E27FC236}">
                <a16:creationId xmlns:a16="http://schemas.microsoft.com/office/drawing/2014/main" id="{AAA2A7D6-6F43-AFA1-3A7C-846D137112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12132" r="12132"/>
          <a:stretch/>
        </p:blipFill>
        <p:spPr>
          <a:xfrm>
            <a:off x="6478588" y="920750"/>
            <a:ext cx="5713412" cy="50292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D350C2-47A5-211F-A685-9ACD21117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26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652A1E-B3F7-E1B2-76ED-8F78E74B9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Above The Competition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5E832F-DC64-28CC-592D-2CA44C571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0" y="2153285"/>
            <a:ext cx="4953001" cy="3500438"/>
          </a:xfrm>
        </p:spPr>
        <p:txBody>
          <a:bodyPr/>
          <a:lstStyle/>
          <a:p>
            <a:r>
              <a:rPr lang="en-US" noProof="1"/>
              <a:t>Our services are </a:t>
            </a:r>
            <a:r>
              <a:rPr lang="en-US" b="1" noProof="1"/>
              <a:t>priced</a:t>
            </a:r>
            <a:r>
              <a:rPr lang="en-US" noProof="1"/>
              <a:t> </a:t>
            </a:r>
            <a:r>
              <a:rPr lang="en-US" b="1" noProof="1"/>
              <a:t>below</a:t>
            </a:r>
            <a:r>
              <a:rPr lang="en-US" noProof="1"/>
              <a:t> that of other companies on the market</a:t>
            </a:r>
          </a:p>
          <a:p>
            <a:r>
              <a:rPr lang="en-US" noProof="1"/>
              <a:t>Onboarding is </a:t>
            </a:r>
            <a:r>
              <a:rPr lang="en-US" i="1" noProof="1"/>
              <a:t>simple and easy</a:t>
            </a:r>
            <a:r>
              <a:rPr lang="en-US" noProof="1"/>
              <a:t>, compared to the complex steps of the competitors</a:t>
            </a:r>
          </a:p>
          <a:p>
            <a:r>
              <a:rPr lang="en-US" b="1" noProof="1"/>
              <a:t>Affordability</a:t>
            </a:r>
            <a:r>
              <a:rPr lang="en-US" noProof="1"/>
              <a:t> is the main draw for our clientele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69CC98A-13B9-DAED-1898-47715878985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09360" y="2153285"/>
            <a:ext cx="5135880" cy="3500438"/>
          </a:xfrm>
        </p:spPr>
        <p:txBody>
          <a:bodyPr/>
          <a:lstStyle/>
          <a:p>
            <a:r>
              <a:rPr lang="en-US" noProof="1"/>
              <a:t>Most agencies set &amp; forget your marketing mix</a:t>
            </a:r>
          </a:p>
          <a:p>
            <a:r>
              <a:rPr lang="en-US" noProof="1"/>
              <a:t>We monitor and tweak </a:t>
            </a:r>
            <a:r>
              <a:rPr lang="en-US" b="1" u="sng" noProof="1"/>
              <a:t>everything</a:t>
            </a:r>
          </a:p>
          <a:p>
            <a:r>
              <a:rPr lang="en-US" noProof="1"/>
              <a:t>Other agencies have massive overheads…</a:t>
            </a:r>
          </a:p>
          <a:p>
            <a:r>
              <a:rPr lang="en-US" noProof="1"/>
              <a:t>We don’t have those types of bills and can pass </a:t>
            </a:r>
            <a:r>
              <a:rPr lang="en-US" u="sng" noProof="1"/>
              <a:t>efficiencies</a:t>
            </a:r>
            <a:r>
              <a:rPr lang="en-US" noProof="1"/>
              <a:t> &amp; </a:t>
            </a:r>
            <a:r>
              <a:rPr lang="en-US" u="sng" noProof="1"/>
              <a:t>savings</a:t>
            </a:r>
            <a:r>
              <a:rPr lang="en-US" noProof="1"/>
              <a:t> onto you.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38ADE9-D6F5-84F7-8489-6CDEB832E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00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CD09C-93F1-8A07-FD13-12153A710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997CF1-7544-B50A-F6BF-1E40DE111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920"/>
            <a:ext cx="4114800" cy="1747137"/>
          </a:xfrm>
        </p:spPr>
        <p:txBody>
          <a:bodyPr/>
          <a:lstStyle/>
          <a:p>
            <a:r>
              <a:rPr lang="en-US" dirty="0"/>
              <a:t>Let’s Talk…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65AA81F-CED8-EEB0-E001-B27FC28346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83744" y="2924354"/>
            <a:ext cx="10222302" cy="3019245"/>
          </a:xfrm>
        </p:spPr>
        <p:txBody>
          <a:bodyPr>
            <a:normAutofit/>
          </a:bodyPr>
          <a:lstStyle/>
          <a:p>
            <a:r>
              <a:rPr lang="en-US" sz="2400" dirty="0"/>
              <a:t>Let’s run a free visibility audit. </a:t>
            </a:r>
          </a:p>
          <a:p>
            <a:r>
              <a:rPr lang="en-US" sz="2400" dirty="0"/>
              <a:t>It takes just 5 minutes. </a:t>
            </a:r>
          </a:p>
          <a:p>
            <a:r>
              <a:rPr lang="en-US" sz="2400" dirty="0"/>
              <a:t>We will show you exactly what’s costing you customers.</a:t>
            </a:r>
          </a:p>
          <a:p>
            <a:r>
              <a:rPr lang="en-US" sz="2400" dirty="0"/>
              <a:t>From there, you’ll know what needs fixing—whether you work with us or not.</a:t>
            </a:r>
          </a:p>
        </p:txBody>
      </p:sp>
    </p:spTree>
    <p:extLst>
      <p:ext uri="{BB962C8B-B14F-4D97-AF65-F5344CB8AC3E}">
        <p14:creationId xmlns:p14="http://schemas.microsoft.com/office/powerpoint/2010/main" val="1939821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961152-381E-D654-15E9-7C4F0960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655320"/>
            <a:ext cx="4572000" cy="54864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D569DC-1A68-51FF-4CCE-F334F8B3D5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04809" y="2510286"/>
            <a:ext cx="4572000" cy="3476158"/>
          </a:xfrm>
        </p:spPr>
        <p:txBody>
          <a:bodyPr>
            <a:normAutofit/>
          </a:bodyPr>
          <a:lstStyle/>
          <a:p>
            <a:r>
              <a:rPr lang="en-US" sz="2400" dirty="0"/>
              <a:t>FIRST &amp; LAST NAME</a:t>
            </a:r>
          </a:p>
          <a:p>
            <a:r>
              <a:rPr lang="en-US" sz="2400" dirty="0"/>
              <a:t>555-555-5555</a:t>
            </a:r>
          </a:p>
          <a:p>
            <a:r>
              <a:rPr lang="en-US" sz="2400" dirty="0"/>
              <a:t>name@example.com</a:t>
            </a:r>
          </a:p>
          <a:p>
            <a:r>
              <a:rPr lang="en-US" sz="2400" dirty="0"/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330384453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B09D"/>
      </a:accent1>
      <a:accent2>
        <a:srgbClr val="FFD7C7"/>
      </a:accent2>
      <a:accent3>
        <a:srgbClr val="FFE9E0"/>
      </a:accent3>
      <a:accent4>
        <a:srgbClr val="55736D"/>
      </a:accent4>
      <a:accent5>
        <a:srgbClr val="88A88E"/>
      </a:accent5>
      <a:accent6>
        <a:srgbClr val="E6FFFB"/>
      </a:accent6>
      <a:hlink>
        <a:srgbClr val="0563C1"/>
      </a:hlink>
      <a:folHlink>
        <a:srgbClr val="954F72"/>
      </a:folHlink>
    </a:clrScheme>
    <a:fontScheme name="Custom 116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66722518_win32_SD_v11" id="{6E195932-91F4-4861-8538-848409B20D97}" vid="{F5C82CE7-F5AC-4E30-975C-FD228ED220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7CDA33-9251-49D0-A51A-7888AA3E063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32E4FA29-61E2-42A6-9537-732ED628B6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796806-D3A7-49C6-9335-B8A0B9307F8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Light sales pitch presentation</Template>
  <TotalTime>21</TotalTime>
  <Words>312</Words>
  <Application>Microsoft Office PowerPoint</Application>
  <PresentationFormat>Widescreen</PresentationFormat>
  <Paragraphs>52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Bodoni MT</vt:lpstr>
      <vt:lpstr>Calibri</vt:lpstr>
      <vt:lpstr>Source Sans Pro Light</vt:lpstr>
      <vt:lpstr>Custom</vt:lpstr>
      <vt:lpstr>Growing Your Google Presence</vt:lpstr>
      <vt:lpstr>This may sting a little…</vt:lpstr>
      <vt:lpstr>Are customers    laughing at you?</vt:lpstr>
      <vt:lpstr>The Problem</vt:lpstr>
      <vt:lpstr>The Fix</vt:lpstr>
      <vt:lpstr>Why It Works</vt:lpstr>
      <vt:lpstr>Above The Competition</vt:lpstr>
      <vt:lpstr>Let’s Talk…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LL</dc:creator>
  <cp:lastModifiedBy>LL</cp:lastModifiedBy>
  <cp:revision>3</cp:revision>
  <dcterms:created xsi:type="dcterms:W3CDTF">2025-05-28T21:34:39Z</dcterms:created>
  <dcterms:modified xsi:type="dcterms:W3CDTF">2025-05-28T21:55:52Z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