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68" r:id="rId2"/>
    <p:sldId id="269" r:id="rId3"/>
    <p:sldId id="271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947"/>
    <a:srgbClr val="133E57"/>
    <a:srgbClr val="184259"/>
    <a:srgbClr val="9C4E4E"/>
    <a:srgbClr val="700000"/>
    <a:srgbClr val="5E200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52" autoAdjust="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2BF7510-B9ED-40E0-8274-4F64AD62B8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5E24B0-B97F-4932-93CD-4307D6181D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AA17F-CB06-445B-ACD3-321E84E51A80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C3A0DF-A8A7-4EF4-96E5-757FFFC2A9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BEC987-E8F6-4FD2-BFB2-04815BD1D2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78EF9-7F2B-4B20-A25C-9E80C16977B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11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141C0-BF72-4A20-AFA7-D05563D549B7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AF9CF-D1E5-49FD-94F7-B246BB67E2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285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anchor="ctr" anchorCtr="0">
            <a:normAutofit/>
          </a:bodyPr>
          <a:lstStyle>
            <a:lvl1pPr>
              <a:defRPr sz="3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3921600"/>
          </a:xfrm>
        </p:spPr>
        <p:txBody>
          <a:bodyPr anchor="t" anchorCtr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8F7C25-BFB6-430F-87B6-7D0D2C749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2343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262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609601"/>
            <a:ext cx="10840913" cy="3124199"/>
          </a:xfrm>
        </p:spPr>
        <p:txBody>
          <a:bodyPr anchor="ctr">
            <a:normAutofit/>
          </a:bodyPr>
          <a:lstStyle>
            <a:lvl1pPr algn="l">
              <a:defRPr sz="3000" b="0"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733800"/>
            <a:ext cx="10840914" cy="20574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332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0649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5370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1786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6500" y="2716272"/>
            <a:ext cx="8683625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76500" y="5137736"/>
            <a:ext cx="8683625" cy="73284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2937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450" y="1874308"/>
            <a:ext cx="3814235" cy="1260000"/>
          </a:xfrm>
        </p:spPr>
        <p:txBody>
          <a:bodyPr anchor="ctr" anchorCtr="0">
            <a:noAutofit/>
          </a:bodyPr>
          <a:lstStyle>
            <a:lvl1pPr algn="r">
              <a:defRPr sz="3000" b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0"/>
            <a:ext cx="7543800" cy="6856214"/>
          </a:xfrm>
        </p:spPr>
        <p:txBody>
          <a:bodyPr anchor="ctr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450" y="3134308"/>
            <a:ext cx="3814235" cy="20166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33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escription and Con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>
            <a:extLst>
              <a:ext uri="{FF2B5EF4-FFF2-40B4-BE49-F238E27FC236}">
                <a16:creationId xmlns:a16="http://schemas.microsoft.com/office/drawing/2014/main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840914" cy="1260000"/>
          </a:xfrm>
        </p:spPr>
        <p:txBody>
          <a:bodyPr anchor="ctr" anchorCtr="0">
            <a:normAutofit/>
          </a:bodyPr>
          <a:lstStyle>
            <a:lvl1pPr>
              <a:defRPr sz="3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881824"/>
            <a:ext cx="10840914" cy="1032826"/>
          </a:xfrm>
        </p:spPr>
        <p:txBody>
          <a:bodyPr anchor="t" anchorCtr="0">
            <a:no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7DAE59-9D63-4159-8F3E-560C31F19A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16192" y="3837470"/>
            <a:ext cx="1310050" cy="959003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249143D-80A5-4E4C-BBFD-F253500CE2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5799" y="2914650"/>
            <a:ext cx="10840914" cy="502126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B06123F0-984B-4EF8-9945-3621C401B7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5366" y="3837470"/>
            <a:ext cx="1310050" cy="959003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669C074-A9BE-4B07-ACEE-3B34AAC8B9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48424" y="3837470"/>
            <a:ext cx="1310050" cy="959003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4A40D78-D6DD-41A7-A132-9D48DF8649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82308" y="3837470"/>
            <a:ext cx="1310050" cy="959003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A9CFAA7-850F-4C92-A9BE-56452E5CA0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9250" y="3837470"/>
            <a:ext cx="1310050" cy="959003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C5A0CF1-9FE7-4149-97DC-522163914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4248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639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7326" y="995967"/>
            <a:ext cx="6238874" cy="1260000"/>
          </a:xfrm>
        </p:spPr>
        <p:txBody>
          <a:bodyPr anchor="ctr" anchorCtr="0">
            <a:noAutofit/>
          </a:bodyPr>
          <a:lstStyle>
            <a:lvl1pPr algn="r">
              <a:defRPr sz="3000" b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 bwMode="blackGray">
          <a:xfrm>
            <a:off x="8014200" y="995968"/>
            <a:ext cx="3492000" cy="4866064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5849" y="2255967"/>
            <a:ext cx="6610351" cy="3476618"/>
          </a:xfrm>
        </p:spPr>
        <p:txBody>
          <a:bodyPr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6938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7974" y="995968"/>
            <a:ext cx="4848225" cy="1260000"/>
          </a:xfrm>
        </p:spPr>
        <p:txBody>
          <a:bodyPr anchor="ctr" anchorCtr="0">
            <a:normAutofit/>
          </a:bodyPr>
          <a:lstStyle>
            <a:lvl1pPr algn="l">
              <a:defRPr sz="3000" b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 bwMode="blackGray">
          <a:xfrm>
            <a:off x="727574" y="914400"/>
            <a:ext cx="5749425" cy="4818185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57974" y="2255968"/>
            <a:ext cx="4848225" cy="347661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3295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 bwMode="white">
          <a:xfrm>
            <a:off x="10571243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noProof="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 bwMode="white">
          <a:xfrm>
            <a:off x="100262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noProof="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0801" y="609601"/>
            <a:ext cx="9550399" cy="2743199"/>
          </a:xfrm>
        </p:spPr>
        <p:txBody>
          <a:bodyPr anchor="ctr">
            <a:normAutofit/>
          </a:bodyPr>
          <a:lstStyle>
            <a:lvl1pPr algn="ctr">
              <a:defRPr sz="3000" b="0" i="1" cap="none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26408" y="3352800"/>
            <a:ext cx="9339184" cy="3810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AD7857E-8E0E-4AC1-ABDC-E42462C788DE}"/>
              </a:ext>
            </a:extLst>
          </p:cNvPr>
          <p:cNvSpPr/>
          <p:nvPr userDrawn="1"/>
        </p:nvSpPr>
        <p:spPr>
          <a:xfrm>
            <a:off x="1750844" y="3962401"/>
            <a:ext cx="8690313" cy="1908173"/>
          </a:xfrm>
          <a:prstGeom prst="roundRect">
            <a:avLst>
              <a:gd name="adj" fmla="val 6552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7375" y="4021138"/>
            <a:ext cx="8486775" cy="17605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340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>
            <a:extLst>
              <a:ext uri="{FF2B5EF4-FFF2-40B4-BE49-F238E27FC236}">
                <a16:creationId xmlns:a16="http://schemas.microsoft.com/office/drawing/2014/main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0840914" cy="1260000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869599"/>
            <a:ext cx="5202071" cy="91622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70201"/>
            <a:ext cx="5202071" cy="2916000"/>
          </a:xfrm>
          <a:prstGeom prst="roundRect">
            <a:avLst>
              <a:gd name="adj" fmla="val 2496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270" y="1869599"/>
            <a:ext cx="5228444" cy="91622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270" y="2870201"/>
            <a:ext cx="5202071" cy="2916000"/>
          </a:xfrm>
          <a:prstGeom prst="roundRect">
            <a:avLst>
              <a:gd name="adj" fmla="val 2798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031B0A9-3E16-4C5B-A6CE-045BCB91A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3976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96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44449DE-635B-4B23-9B8B-C95A5B8764DB}"/>
              </a:ext>
            </a:extLst>
          </p:cNvPr>
          <p:cNvSpPr/>
          <p:nvPr userDrawn="1"/>
        </p:nvSpPr>
        <p:spPr>
          <a:xfrm>
            <a:off x="663356" y="1790228"/>
            <a:ext cx="10863358" cy="4080348"/>
          </a:xfrm>
          <a:prstGeom prst="roundRect">
            <a:avLst>
              <a:gd name="adj" fmla="val 2634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1869600"/>
            <a:ext cx="5040000" cy="3921601"/>
          </a:xfrm>
          <a:prstGeom prst="roundRect">
            <a:avLst>
              <a:gd name="adj" fmla="val 1970"/>
            </a:avLst>
          </a:prstGeom>
          <a:ln w="28575">
            <a:noFill/>
          </a:ln>
          <a:effectLst/>
        </p:spPr>
        <p:txBody>
          <a:bodyPr anchor="t" anchorCtr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8644" y="1869601"/>
            <a:ext cx="5040000" cy="3921600"/>
          </a:xfrm>
          <a:prstGeom prst="roundRect">
            <a:avLst>
              <a:gd name="adj" fmla="val 2211"/>
            </a:avLst>
          </a:prstGeom>
          <a:ln w="28575">
            <a:noFill/>
          </a:ln>
          <a:effectLst/>
        </p:spPr>
        <p:txBody>
          <a:bodyPr anchor="t" anchorCtr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539E0A-8009-4A6E-A7A1-5AEFA5220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9691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85801" y="609600"/>
            <a:ext cx="10840914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685801" y="2142067"/>
            <a:ext cx="10840914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84B7D2A-0DF8-424B-9572-B79AEBB2D9DC}" type="datetimeFigureOut">
              <a:rPr lang="en-US" noProof="0" smtClean="0"/>
              <a:t>5/14/2025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59" y="5870575"/>
            <a:ext cx="126065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99DD2A-B520-4620-9B43-64B657BA2D4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090699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8" r:id="rId3"/>
    <p:sldLayoutId id="2147483679" r:id="rId4"/>
    <p:sldLayoutId id="2147483669" r:id="rId5"/>
    <p:sldLayoutId id="2147483680" r:id="rId6"/>
    <p:sldLayoutId id="2147483672" r:id="rId7"/>
    <p:sldLayoutId id="2147483665" r:id="rId8"/>
    <p:sldLayoutId id="2147483664" r:id="rId9"/>
    <p:sldLayoutId id="2147483671" r:id="rId10"/>
    <p:sldLayoutId id="2147483666" r:id="rId11"/>
    <p:sldLayoutId id="2147483667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1278F3A-0214-91E4-6886-53BC002D85AA}"/>
              </a:ext>
            </a:extLst>
          </p:cNvPr>
          <p:cNvSpPr/>
          <p:nvPr/>
        </p:nvSpPr>
        <p:spPr>
          <a:xfrm>
            <a:off x="0" y="0"/>
            <a:ext cx="12267344" cy="6858000"/>
          </a:xfrm>
          <a:prstGeom prst="rect">
            <a:avLst/>
          </a:prstGeom>
          <a:solidFill>
            <a:srgbClr val="0E2947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35B398-1E7F-44AD-8356-8345134C9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122" y="1481048"/>
            <a:ext cx="8683625" cy="2421464"/>
          </a:xfrm>
        </p:spPr>
        <p:txBody>
          <a:bodyPr/>
          <a:lstStyle/>
          <a:p>
            <a:pPr algn="l"/>
            <a:r>
              <a:rPr lang="en-US" dirty="0"/>
              <a:t>Business Automation Starter Guide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2A3D91-AB3F-4EDF-B87E-FDDF6C5DC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5909" y="4046870"/>
            <a:ext cx="8683625" cy="732840"/>
          </a:xfrm>
        </p:spPr>
        <p:txBody>
          <a:bodyPr/>
          <a:lstStyle/>
          <a:p>
            <a:pPr algn="l"/>
            <a:r>
              <a:rPr lang="en-US" dirty="0"/>
              <a:t>Leverage the A.I. Revolution to grow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A6AAF3-D8CA-AF0E-8D51-D49144AFC5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146"/>
          <a:stretch/>
        </p:blipFill>
        <p:spPr>
          <a:xfrm>
            <a:off x="9864656" y="2990310"/>
            <a:ext cx="2327344" cy="386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9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2EEA1-AD25-57C7-9B24-E4FE4E416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A4B7DDF-DED3-EA9A-4E7C-2D07E8BCBD39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u="sng" dirty="0">
                <a:solidFill>
                  <a:srgbClr val="FFFF00"/>
                </a:solidFill>
              </a:rPr>
              <a:t>THREE</a:t>
            </a:r>
            <a:r>
              <a:rPr lang="en-US" b="1" dirty="0">
                <a:solidFill>
                  <a:srgbClr val="FFFF00"/>
                </a:solidFill>
              </a:rPr>
              <a:t> Automation Wins You Can 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Launch This Weekend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53F6BA-0726-DC51-F899-4148C20F2ABB}"/>
              </a:ext>
            </a:extLst>
          </p:cNvPr>
          <p:cNvSpPr txBox="1"/>
          <p:nvPr/>
        </p:nvSpPr>
        <p:spPr>
          <a:xfrm>
            <a:off x="1000498" y="1869600"/>
            <a:ext cx="1021151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2. Missed Call Text Back</a:t>
            </a:r>
          </a:p>
          <a:p>
            <a:endParaRPr lang="en-US" sz="2400" b="1" dirty="0"/>
          </a:p>
          <a:p>
            <a:pPr lvl="1"/>
            <a:r>
              <a:rPr lang="en-US" sz="2400" dirty="0"/>
              <a:t>When a customer calls but you miss it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Send a text: "Sorry we missed you! Can we help via text?"</a:t>
            </a:r>
          </a:p>
        </p:txBody>
      </p:sp>
    </p:spTree>
    <p:extLst>
      <p:ext uri="{BB962C8B-B14F-4D97-AF65-F5344CB8AC3E}">
        <p14:creationId xmlns:p14="http://schemas.microsoft.com/office/powerpoint/2010/main" val="3185202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BD2AA-98B1-3430-9E16-B71F57A3A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DE9D245-792E-2B6B-2C01-799A0A240687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u="sng" dirty="0">
                <a:solidFill>
                  <a:srgbClr val="FFFF00"/>
                </a:solidFill>
              </a:rPr>
              <a:t>THREE</a:t>
            </a:r>
            <a:r>
              <a:rPr lang="en-US" b="1" dirty="0">
                <a:solidFill>
                  <a:srgbClr val="FFFF00"/>
                </a:solidFill>
              </a:rPr>
              <a:t> Automation Wins You Can 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Launch This Weekend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DBE7C1-92ED-87A1-D146-EFA210B34B2B}"/>
              </a:ext>
            </a:extLst>
          </p:cNvPr>
          <p:cNvSpPr txBox="1"/>
          <p:nvPr/>
        </p:nvSpPr>
        <p:spPr>
          <a:xfrm>
            <a:off x="1000498" y="1869600"/>
            <a:ext cx="102115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3. Auto-Book Consults from Facebook Messages</a:t>
            </a:r>
          </a:p>
          <a:p>
            <a:endParaRPr lang="en-US" sz="2400" b="1" dirty="0"/>
          </a:p>
          <a:p>
            <a:pPr lvl="1"/>
            <a:r>
              <a:rPr lang="en-US" sz="2400" dirty="0"/>
              <a:t>Link your DMs to a booking calendar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Answer common Qs with a bot or saved replies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Invite them to book a free call</a:t>
            </a:r>
          </a:p>
        </p:txBody>
      </p:sp>
    </p:spTree>
    <p:extLst>
      <p:ext uri="{BB962C8B-B14F-4D97-AF65-F5344CB8AC3E}">
        <p14:creationId xmlns:p14="http://schemas.microsoft.com/office/powerpoint/2010/main" val="2130713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84A3A-2F78-E371-EBD7-A7506962F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5411104-8ADE-4DCF-9BB7-6155FAAC25B7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u="sng" dirty="0">
                <a:solidFill>
                  <a:srgbClr val="FFFF00"/>
                </a:solidFill>
              </a:rPr>
              <a:t>Next steps…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84DDD9-3EE0-492A-F21F-B51659893261}"/>
              </a:ext>
            </a:extLst>
          </p:cNvPr>
          <p:cNvSpPr txBox="1"/>
          <p:nvPr/>
        </p:nvSpPr>
        <p:spPr>
          <a:xfrm>
            <a:off x="990240" y="1671192"/>
            <a:ext cx="1021151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You now have a clear plan to save time and win more business with automation.</a:t>
            </a:r>
          </a:p>
          <a:p>
            <a:endParaRPr lang="en-US" sz="2400" dirty="0"/>
          </a:p>
          <a:p>
            <a:r>
              <a:rPr lang="en-US" sz="2400" dirty="0"/>
              <a:t>Want help setting it up?</a:t>
            </a:r>
          </a:p>
          <a:p>
            <a:endParaRPr lang="en-US" sz="2400" dirty="0"/>
          </a:p>
          <a:p>
            <a:r>
              <a:rPr lang="en-US" sz="2400" dirty="0"/>
              <a:t>Book a free consult (we’ll map your systems together)</a:t>
            </a:r>
          </a:p>
          <a:p>
            <a:endParaRPr lang="en-US" sz="2400" dirty="0"/>
          </a:p>
          <a:p>
            <a:r>
              <a:rPr lang="en-US" sz="2400" dirty="0"/>
              <a:t>Send me your biggest roadblock and I’ll send back a custom approach or video walkthrough</a:t>
            </a:r>
          </a:p>
          <a:p>
            <a:endParaRPr lang="en-US" sz="2400" dirty="0"/>
          </a:p>
          <a:p>
            <a:r>
              <a:rPr lang="en-US" sz="2400" dirty="0"/>
              <a:t>Let’s build your business to run smoother …with less stress and more sales.</a:t>
            </a:r>
          </a:p>
        </p:txBody>
      </p:sp>
    </p:spTree>
    <p:extLst>
      <p:ext uri="{BB962C8B-B14F-4D97-AF65-F5344CB8AC3E}">
        <p14:creationId xmlns:p14="http://schemas.microsoft.com/office/powerpoint/2010/main" val="1371272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26BAFEC-F21E-3654-E189-CFCE9B8E3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E8E8CE2-C510-8883-6236-583A8FEAA611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u="sng" dirty="0">
                <a:solidFill>
                  <a:srgbClr val="FFFF00"/>
                </a:solidFill>
              </a:rPr>
              <a:t>CONTACT…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47F4AD-E476-580D-FC42-0BD3801E09CF}"/>
              </a:ext>
            </a:extLst>
          </p:cNvPr>
          <p:cNvSpPr txBox="1"/>
          <p:nvPr/>
        </p:nvSpPr>
        <p:spPr>
          <a:xfrm>
            <a:off x="990240" y="1671192"/>
            <a:ext cx="102115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NAME:</a:t>
            </a:r>
          </a:p>
          <a:p>
            <a:r>
              <a:rPr lang="en-US" sz="2400" dirty="0"/>
              <a:t>TITLE:</a:t>
            </a:r>
          </a:p>
          <a:p>
            <a:endParaRPr lang="en-US" sz="2400" dirty="0"/>
          </a:p>
          <a:p>
            <a:r>
              <a:rPr lang="en-US" sz="2400" dirty="0"/>
              <a:t>COMPANY:</a:t>
            </a:r>
          </a:p>
          <a:p>
            <a:r>
              <a:rPr lang="en-US" sz="2400" dirty="0"/>
              <a:t>EMAIL ADDRESS:</a:t>
            </a:r>
          </a:p>
          <a:p>
            <a:r>
              <a:rPr lang="en-US" sz="2400" dirty="0"/>
              <a:t>PHONE</a:t>
            </a:r>
          </a:p>
          <a:p>
            <a:r>
              <a:rPr lang="en-US" sz="2400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2380393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32E04-E3CE-4175-B0D3-33D69BCB0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696" y="249862"/>
            <a:ext cx="3814235" cy="1260000"/>
          </a:xfrm>
        </p:spPr>
        <p:txBody>
          <a:bodyPr/>
          <a:lstStyle/>
          <a:p>
            <a:r>
              <a:rPr lang="en-US" dirty="0"/>
              <a:t>The RUB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A0452F-E4D7-4ED7-A292-A7A5A20AC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30907" y="2061714"/>
            <a:ext cx="6531354" cy="238182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This is not rocket science…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/>
              <a:t>Most small business owners wear too many hats.</a:t>
            </a:r>
          </a:p>
          <a:p>
            <a:pPr algn="l"/>
            <a:r>
              <a:rPr lang="en-US" sz="2000" dirty="0"/>
              <a:t>Lost time = lost leads.</a:t>
            </a:r>
          </a:p>
          <a:p>
            <a:pPr algn="l"/>
            <a:r>
              <a:rPr lang="en-US" sz="2000" dirty="0"/>
              <a:t>Manual follow-up = missed sales.</a:t>
            </a:r>
          </a:p>
          <a:p>
            <a:pPr algn="l"/>
            <a:r>
              <a:rPr lang="en-US" sz="2000" dirty="0"/>
              <a:t>Automation = a 24/7 marketing assistant that never sleeps.</a:t>
            </a:r>
          </a:p>
        </p:txBody>
      </p:sp>
      <p:pic>
        <p:nvPicPr>
          <p:cNvPr id="6" name="Content Placeholder 5" descr="Mathematics workings">
            <a:extLst>
              <a:ext uri="{FF2B5EF4-FFF2-40B4-BE49-F238E27FC236}">
                <a16:creationId xmlns:a16="http://schemas.microsoft.com/office/drawing/2014/main" id="{E4523323-1EB5-4AAF-95C6-A31523B3F6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blackGray">
          <a:xfrm>
            <a:off x="7825316" y="0"/>
            <a:ext cx="4366683" cy="6856214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456516-C805-8FB6-530A-65AA6DE3EFA7}"/>
              </a:ext>
            </a:extLst>
          </p:cNvPr>
          <p:cNvSpPr txBox="1"/>
          <p:nvPr/>
        </p:nvSpPr>
        <p:spPr>
          <a:xfrm>
            <a:off x="1966260" y="5684808"/>
            <a:ext cx="5660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This guide shows how to reclaim your time, reduce stress, and grow with systems that work even when 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you’re off the clock….</a:t>
            </a:r>
          </a:p>
        </p:txBody>
      </p:sp>
    </p:spTree>
    <p:extLst>
      <p:ext uri="{BB962C8B-B14F-4D97-AF65-F5344CB8AC3E}">
        <p14:creationId xmlns:p14="http://schemas.microsoft.com/office/powerpoint/2010/main" val="234296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C826E-72DB-45B4-B092-DA86DA68C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A.I. History</a:t>
            </a:r>
          </a:p>
        </p:txBody>
      </p:sp>
      <p:pic>
        <p:nvPicPr>
          <p:cNvPr id="24" name="Picture 23" descr="calendar icon">
            <a:extLst>
              <a:ext uri="{FF2B5EF4-FFF2-40B4-BE49-F238E27FC236}">
                <a16:creationId xmlns:a16="http://schemas.microsoft.com/office/drawing/2014/main" id="{B83E2AB1-C03F-4257-9171-5FD5FA272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60" y="870426"/>
            <a:ext cx="742950" cy="74295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8941C9-A5E2-4AE2-9E83-54DAEF9402B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It took ~ 20 years for a practical, consumer-grade Artificial Intelligence to go mainstream. 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E9D7F99C-4A63-4AF2-8DFC-783C463444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3060" y="3563930"/>
            <a:ext cx="1310050" cy="95900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400" b="1" dirty="0"/>
              <a:t>[</a:t>
            </a:r>
            <a:r>
              <a:rPr lang="en-US" sz="1400" b="1" dirty="0">
                <a:solidFill>
                  <a:srgbClr val="FFFF00"/>
                </a:solidFill>
              </a:rPr>
              <a:t>1950</a:t>
            </a:r>
            <a:r>
              <a:rPr lang="en-US" sz="1400" b="1" dirty="0"/>
              <a:t>]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Alan Turing Predicts Thinking Computers.</a:t>
            </a:r>
          </a:p>
        </p:txBody>
      </p:sp>
      <p:sp>
        <p:nvSpPr>
          <p:cNvPr id="11" name="Oval 9" descr="decorative element">
            <a:extLst>
              <a:ext uri="{FF2B5EF4-FFF2-40B4-BE49-F238E27FC236}">
                <a16:creationId xmlns:a16="http://schemas.microsoft.com/office/drawing/2014/main" id="{6A7147D9-5182-4F63-A1F6-2C7F380BC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580" y="4787996"/>
            <a:ext cx="252000" cy="252000"/>
          </a:xfrm>
          <a:prstGeom prst="ellipse">
            <a:avLst/>
          </a:prstGeom>
          <a:solidFill>
            <a:schemeClr val="bg1">
              <a:lumMod val="65000"/>
              <a:lumOff val="3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</a:ln>
          <a:effectLst>
            <a:glow rad="63500">
              <a:schemeClr val="bg2">
                <a:lumMod val="75000"/>
                <a:lumOff val="25000"/>
                <a:alpha val="40000"/>
              </a:schemeClr>
            </a:glo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1214B34-DA9D-4C1E-8508-23F492C539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69008" y="3563930"/>
            <a:ext cx="1773082" cy="95900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400" b="1" dirty="0"/>
              <a:t>[</a:t>
            </a:r>
            <a:r>
              <a:rPr lang="en-US" sz="1400" b="1" dirty="0">
                <a:solidFill>
                  <a:srgbClr val="FFFF00"/>
                </a:solidFill>
              </a:rPr>
              <a:t>1956</a:t>
            </a:r>
            <a:r>
              <a:rPr lang="en-US" sz="1400" b="1" dirty="0"/>
              <a:t>]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Dartmouth Conference coins the term </a:t>
            </a:r>
            <a:r>
              <a:rPr lang="en-US" sz="1400" i="1" dirty="0"/>
              <a:t>Artificial Intelligence</a:t>
            </a:r>
            <a:endParaRPr lang="en-US" sz="1400" dirty="0"/>
          </a:p>
        </p:txBody>
      </p:sp>
      <p:sp>
        <p:nvSpPr>
          <p:cNvPr id="15" name="Oval 14" descr="decorative element">
            <a:extLst>
              <a:ext uri="{FF2B5EF4-FFF2-40B4-BE49-F238E27FC236}">
                <a16:creationId xmlns:a16="http://schemas.microsoft.com/office/drawing/2014/main" id="{3184FF17-95E1-488F-85D0-829B663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549" y="4787996"/>
            <a:ext cx="252000" cy="252000"/>
          </a:xfrm>
          <a:prstGeom prst="ellipse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glow rad="63500">
              <a:schemeClr val="bg2">
                <a:lumMod val="75000"/>
                <a:lumOff val="25000"/>
                <a:alpha val="40000"/>
              </a:schemeClr>
            </a:glo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81BCB65-05D6-4968-A705-E5461BD4B7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63254" y="3563930"/>
            <a:ext cx="1881133" cy="95900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400" dirty="0"/>
              <a:t>[</a:t>
            </a:r>
            <a:r>
              <a:rPr lang="en-US" sz="1400" b="1" dirty="0">
                <a:solidFill>
                  <a:srgbClr val="FFFF00"/>
                </a:solidFill>
              </a:rPr>
              <a:t>2006</a:t>
            </a:r>
            <a:r>
              <a:rPr lang="en-US" sz="1400" dirty="0"/>
              <a:t>]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Machine Learning Neural Networks Introduced.</a:t>
            </a:r>
          </a:p>
        </p:txBody>
      </p:sp>
      <p:sp>
        <p:nvSpPr>
          <p:cNvPr id="16" name="Oval 19" descr="decorative element">
            <a:extLst>
              <a:ext uri="{FF2B5EF4-FFF2-40B4-BE49-F238E27FC236}">
                <a16:creationId xmlns:a16="http://schemas.microsoft.com/office/drawing/2014/main" id="{E8029F86-BAEB-4FB6-9968-621202C1E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702" y="4788790"/>
            <a:ext cx="252000" cy="252000"/>
          </a:xfrm>
          <a:prstGeom prst="ellipse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glow rad="63500">
              <a:schemeClr val="bg2">
                <a:lumMod val="75000"/>
                <a:lumOff val="25000"/>
                <a:alpha val="40000"/>
              </a:schemeClr>
            </a:glo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2EF458CD-7F65-4446-8840-6E8C9C6831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22234" y="3563930"/>
            <a:ext cx="1310050" cy="95900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FFFF00"/>
                </a:solidFill>
              </a:rPr>
              <a:t>[2020]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Capabilities and Interest in A.I. Grows</a:t>
            </a:r>
          </a:p>
        </p:txBody>
      </p:sp>
      <p:sp>
        <p:nvSpPr>
          <p:cNvPr id="17" name="Oval 270" descr="decorative element">
            <a:extLst>
              <a:ext uri="{FF2B5EF4-FFF2-40B4-BE49-F238E27FC236}">
                <a16:creationId xmlns:a16="http://schemas.microsoft.com/office/drawing/2014/main" id="{A8F4EDB0-C386-4CCF-B742-D9788F7B7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8741" y="4787996"/>
            <a:ext cx="252000" cy="252000"/>
          </a:xfrm>
          <a:prstGeom prst="ellipse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glow rad="63500">
              <a:schemeClr val="bg2">
                <a:lumMod val="75000"/>
                <a:lumOff val="25000"/>
                <a:alpha val="40000"/>
              </a:schemeClr>
            </a:glo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E14C2379-D648-4FA4-892B-A031C8CF38F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05292" y="3563930"/>
            <a:ext cx="1310050" cy="95900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FFFF00"/>
                </a:solidFill>
              </a:rPr>
              <a:t>[</a:t>
            </a:r>
            <a:r>
              <a:rPr lang="en-US" sz="1400" b="1" dirty="0">
                <a:solidFill>
                  <a:srgbClr val="FFFF00"/>
                </a:solidFill>
              </a:rPr>
              <a:t>2024</a:t>
            </a:r>
            <a:r>
              <a:rPr lang="en-US" sz="1400" baseline="30000" dirty="0">
                <a:solidFill>
                  <a:srgbClr val="FFFF00"/>
                </a:solidFill>
              </a:rPr>
              <a:t>+</a:t>
            </a:r>
            <a:r>
              <a:rPr lang="en-US" sz="1400" dirty="0">
                <a:solidFill>
                  <a:srgbClr val="FFFF00"/>
                </a:solidFill>
              </a:rPr>
              <a:t>]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A.I. Becomes</a:t>
            </a:r>
            <a:br>
              <a:rPr lang="en-US" sz="1400" dirty="0"/>
            </a:br>
            <a:r>
              <a:rPr lang="en-US" sz="1400" dirty="0"/>
              <a:t>A Powerful Mainstream</a:t>
            </a:r>
          </a:p>
          <a:p>
            <a:pPr>
              <a:spcAft>
                <a:spcPts val="0"/>
              </a:spcAft>
            </a:pPr>
            <a:r>
              <a:rPr lang="en-US" sz="1400" dirty="0"/>
              <a:t>Toolset</a:t>
            </a:r>
          </a:p>
        </p:txBody>
      </p:sp>
      <p:sp>
        <p:nvSpPr>
          <p:cNvPr id="13" name="Oval 11" descr="decorative element">
            <a:extLst>
              <a:ext uri="{FF2B5EF4-FFF2-40B4-BE49-F238E27FC236}">
                <a16:creationId xmlns:a16="http://schemas.microsoft.com/office/drawing/2014/main" id="{D62D13F9-C589-486F-8D76-6D51992A2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9449" y="4782234"/>
            <a:ext cx="288000" cy="2880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 w="15875">
            <a:solidFill>
              <a:schemeClr val="bg2">
                <a:lumMod val="50000"/>
                <a:lumOff val="50000"/>
              </a:schemeClr>
            </a:solidFill>
          </a:ln>
          <a:effectLst>
            <a:glow rad="101600">
              <a:schemeClr val="bg2">
                <a:lumMod val="75000"/>
                <a:lumOff val="25000"/>
                <a:alpha val="60000"/>
              </a:schemeClr>
            </a:glo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10" name="Rectangle 7" descr="timeline">
            <a:extLst>
              <a:ext uri="{FF2B5EF4-FFF2-40B4-BE49-F238E27FC236}">
                <a16:creationId xmlns:a16="http://schemas.microsoft.com/office/drawing/2014/main" id="{2B8D0290-68FF-400B-B201-1F38FEE76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000" y="4913996"/>
            <a:ext cx="8424000" cy="20638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021C7A-F7F8-76E9-9744-5C475BB65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041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70BC9-4028-4C57-A49A-BB164F023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“Core 4” to Automate First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8D87A-A43B-467C-9549-98D8C6155027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Lead Capture</a:t>
            </a:r>
          </a:p>
          <a:p>
            <a:r>
              <a:rPr lang="en-US" dirty="0">
                <a:solidFill>
                  <a:srgbClr val="FFFF00"/>
                </a:solidFill>
              </a:rPr>
              <a:t>Instant Follow-Up</a:t>
            </a:r>
          </a:p>
          <a:p>
            <a:r>
              <a:rPr lang="en-US" dirty="0">
                <a:solidFill>
                  <a:srgbClr val="FFFF00"/>
                </a:solidFill>
              </a:rPr>
              <a:t>Appointment Booking</a:t>
            </a:r>
          </a:p>
          <a:p>
            <a:r>
              <a:rPr lang="en-US" dirty="0">
                <a:solidFill>
                  <a:srgbClr val="FFFF00"/>
                </a:solidFill>
              </a:rPr>
              <a:t>Customer Nurture Flow</a:t>
            </a:r>
          </a:p>
        </p:txBody>
      </p:sp>
    </p:spTree>
    <p:extLst>
      <p:ext uri="{BB962C8B-B14F-4D97-AF65-F5344CB8AC3E}">
        <p14:creationId xmlns:p14="http://schemas.microsoft.com/office/powerpoint/2010/main" val="1983309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78200-0985-4DED-A84B-D6ADED92F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Lead Capture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8A47E-9D4A-4D70-B23A-B0AC37572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1839757"/>
          </a:xfrm>
        </p:spPr>
        <p:txBody>
          <a:bodyPr>
            <a:normAutofit/>
          </a:bodyPr>
          <a:lstStyle/>
          <a:p>
            <a:r>
              <a:rPr lang="en-US" sz="2800" dirty="0"/>
              <a:t>Stop relying on phone calls. </a:t>
            </a:r>
          </a:p>
          <a:p>
            <a:r>
              <a:rPr lang="en-US" sz="2800" dirty="0"/>
              <a:t>Use simple forms on your website or landing pages to catch visitors.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6926E7-48AB-BC61-9852-A7CC2B2285EE}"/>
              </a:ext>
            </a:extLst>
          </p:cNvPr>
          <p:cNvSpPr txBox="1">
            <a:spLocks/>
          </p:cNvSpPr>
          <p:nvPr/>
        </p:nvSpPr>
        <p:spPr bwMode="white">
          <a:xfrm>
            <a:off x="665285" y="3306792"/>
            <a:ext cx="10840914" cy="12600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FFFF00"/>
                </a:solidFill>
              </a:rPr>
              <a:t>Instant Follow-Up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E5590B0-7A90-A9A3-C663-82B609FB8574}"/>
              </a:ext>
            </a:extLst>
          </p:cNvPr>
          <p:cNvSpPr txBox="1">
            <a:spLocks/>
          </p:cNvSpPr>
          <p:nvPr/>
        </p:nvSpPr>
        <p:spPr bwMode="white">
          <a:xfrm>
            <a:off x="665285" y="4566793"/>
            <a:ext cx="10840914" cy="183975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Send a thank-you email or text when someone opts in or contacts you. </a:t>
            </a:r>
          </a:p>
          <a:p>
            <a:r>
              <a:rPr lang="en-US" sz="2800" dirty="0"/>
              <a:t>First impressions win deals.</a:t>
            </a:r>
          </a:p>
        </p:txBody>
      </p:sp>
    </p:spTree>
    <p:extLst>
      <p:ext uri="{BB962C8B-B14F-4D97-AF65-F5344CB8AC3E}">
        <p14:creationId xmlns:p14="http://schemas.microsoft.com/office/powerpoint/2010/main" val="277620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A8120-5CF1-CFC5-66D1-FED4021F0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84A70-0C28-6AC6-76FC-127E98FD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Appointment Booking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0D25F-EA82-F447-BE20-2C6F3A159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1839757"/>
          </a:xfrm>
        </p:spPr>
        <p:txBody>
          <a:bodyPr>
            <a:normAutofit/>
          </a:bodyPr>
          <a:lstStyle/>
          <a:p>
            <a:r>
              <a:rPr lang="en-US" sz="2800" dirty="0"/>
              <a:t>Use booking tools that let customers choose their own time. </a:t>
            </a:r>
          </a:p>
          <a:p>
            <a:r>
              <a:rPr lang="en-US" sz="2800" dirty="0"/>
              <a:t>No more human back-and-forth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EA790F-EB49-2258-641B-28F5483BEB2A}"/>
              </a:ext>
            </a:extLst>
          </p:cNvPr>
          <p:cNvSpPr txBox="1">
            <a:spLocks/>
          </p:cNvSpPr>
          <p:nvPr/>
        </p:nvSpPr>
        <p:spPr bwMode="white">
          <a:xfrm>
            <a:off x="665285" y="3306792"/>
            <a:ext cx="10840914" cy="12600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FFFF00"/>
                </a:solidFill>
              </a:rPr>
              <a:t>Customer Nurture Flow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AB427E-0E72-AB05-F65A-700C2DA94625}"/>
              </a:ext>
            </a:extLst>
          </p:cNvPr>
          <p:cNvSpPr txBox="1">
            <a:spLocks/>
          </p:cNvSpPr>
          <p:nvPr/>
        </p:nvSpPr>
        <p:spPr bwMode="white">
          <a:xfrm>
            <a:off x="665285" y="4566793"/>
            <a:ext cx="10840914" cy="183975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Send a short series of messages (email or SMS) over a few days.</a:t>
            </a:r>
          </a:p>
          <a:p>
            <a:r>
              <a:rPr lang="en-US" sz="2800" dirty="0"/>
              <a:t>Teach, build trust, and invite the next step.</a:t>
            </a:r>
          </a:p>
        </p:txBody>
      </p:sp>
    </p:spTree>
    <p:extLst>
      <p:ext uri="{BB962C8B-B14F-4D97-AF65-F5344CB8AC3E}">
        <p14:creationId xmlns:p14="http://schemas.microsoft.com/office/powerpoint/2010/main" val="4013833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7877C-13CE-6BB7-8DC0-2B4570F3F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DFFCA-C7D5-E5E7-99AD-30E6188F3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Where AI Fits 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D7FD8-0335-9B3C-2EE3-43182698E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4833124"/>
          </a:xfrm>
        </p:spPr>
        <p:txBody>
          <a:bodyPr>
            <a:normAutofit/>
          </a:bodyPr>
          <a:lstStyle/>
          <a:p>
            <a:r>
              <a:rPr lang="en-US" sz="2800" dirty="0"/>
              <a:t>AI isn’t hype. It’s a shortcut to doing what you already do </a:t>
            </a:r>
            <a:r>
              <a:rPr lang="en-US" sz="2800" b="1" u="sng" dirty="0"/>
              <a:t>faster</a:t>
            </a:r>
            <a:r>
              <a:rPr lang="en-US" sz="2800" dirty="0"/>
              <a:t>.</a:t>
            </a:r>
          </a:p>
          <a:p>
            <a:r>
              <a:rPr lang="en-US" sz="2800" b="1" dirty="0"/>
              <a:t>Use AI to</a:t>
            </a:r>
            <a:r>
              <a:rPr lang="en-US" sz="2800" dirty="0"/>
              <a:t>:</a:t>
            </a:r>
          </a:p>
          <a:p>
            <a:pPr lvl="1"/>
            <a:r>
              <a:rPr lang="en-US" sz="2600" u="sng" dirty="0"/>
              <a:t>Write</a:t>
            </a:r>
            <a:r>
              <a:rPr lang="en-US" sz="2600" dirty="0"/>
              <a:t> answers to common customer questions</a:t>
            </a:r>
          </a:p>
          <a:p>
            <a:pPr lvl="1"/>
            <a:r>
              <a:rPr lang="en-US" sz="2600" u="sng" dirty="0"/>
              <a:t>Create</a:t>
            </a:r>
            <a:r>
              <a:rPr lang="en-US" sz="2600" dirty="0"/>
              <a:t> social media posts, emails, and ads</a:t>
            </a:r>
          </a:p>
          <a:p>
            <a:pPr lvl="1"/>
            <a:r>
              <a:rPr lang="en-US" sz="2600" u="sng" dirty="0"/>
              <a:t>Draft</a:t>
            </a:r>
            <a:r>
              <a:rPr lang="en-US" sz="2600" dirty="0"/>
              <a:t> landing page copy or special offers</a:t>
            </a:r>
          </a:p>
          <a:p>
            <a:pPr marL="457200" lvl="1" indent="0">
              <a:buNone/>
            </a:pPr>
            <a:endParaRPr lang="en-US" sz="2600" dirty="0"/>
          </a:p>
          <a:p>
            <a:pPr marL="457200" lvl="1" indent="0" algn="ctr">
              <a:buNone/>
            </a:pPr>
            <a:r>
              <a:rPr lang="en-US" sz="2600" dirty="0">
                <a:solidFill>
                  <a:srgbClr val="FFFF00"/>
                </a:solidFill>
              </a:rPr>
              <a:t>Tools like ChatGPT let you feed in your own tone</a:t>
            </a:r>
            <a:br>
              <a:rPr lang="en-US" sz="2600" dirty="0">
                <a:solidFill>
                  <a:srgbClr val="FFFF00"/>
                </a:solidFill>
              </a:rPr>
            </a:br>
            <a:r>
              <a:rPr lang="en-US" sz="2600" dirty="0">
                <a:solidFill>
                  <a:srgbClr val="FFFF00"/>
                </a:solidFill>
              </a:rPr>
              <a:t> and offers, so everything sounds </a:t>
            </a:r>
            <a:r>
              <a:rPr lang="en-US" sz="2600" u="sng" dirty="0">
                <a:solidFill>
                  <a:srgbClr val="FFFF00"/>
                </a:solidFill>
              </a:rPr>
              <a:t>like you</a:t>
            </a:r>
            <a:r>
              <a:rPr lang="en-US" sz="2600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0451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C044E413-F299-4523-8265-A4570883CF78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FFFF00"/>
                </a:solidFill>
              </a:rPr>
              <a:t>Tool suggestions that work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7D1825-7A07-AE20-705D-EEB24290F7D4}"/>
              </a:ext>
            </a:extLst>
          </p:cNvPr>
          <p:cNvSpPr txBox="1"/>
          <p:nvPr/>
        </p:nvSpPr>
        <p:spPr>
          <a:xfrm>
            <a:off x="1028699" y="1762542"/>
            <a:ext cx="102115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You don’t need fancy setups. Here are simple, proven tools:</a:t>
            </a:r>
          </a:p>
          <a:p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Calendly </a:t>
            </a:r>
            <a:r>
              <a:rPr lang="en-US" sz="2400" dirty="0"/>
              <a:t>– Easy appointment booking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ChatGPT </a:t>
            </a:r>
            <a:r>
              <a:rPr lang="en-US" sz="2400" dirty="0"/>
              <a:t>– Content, replies, offer generation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err="1"/>
              <a:t>MailerLite</a:t>
            </a:r>
            <a:r>
              <a:rPr lang="en-US" sz="2400" b="1" dirty="0"/>
              <a:t> </a:t>
            </a:r>
            <a:r>
              <a:rPr lang="en-US" sz="2400" dirty="0"/>
              <a:t>– Affordable email automation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err="1"/>
              <a:t>Jotform</a:t>
            </a:r>
            <a:r>
              <a:rPr lang="en-US" sz="2400" b="1" dirty="0"/>
              <a:t> or </a:t>
            </a:r>
            <a:r>
              <a:rPr lang="en-US" sz="2400" b="1" dirty="0" err="1"/>
              <a:t>Typeform</a:t>
            </a:r>
            <a:r>
              <a:rPr lang="en-US" sz="2400" b="1" dirty="0"/>
              <a:t> </a:t>
            </a:r>
            <a:r>
              <a:rPr lang="en-US" sz="2400" dirty="0"/>
              <a:t>– Lead forms that convert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Google Sheets </a:t>
            </a:r>
            <a:r>
              <a:rPr lang="en-US" sz="2400" dirty="0"/>
              <a:t>– Still a power tool when connected right</a:t>
            </a:r>
          </a:p>
        </p:txBody>
      </p:sp>
    </p:spTree>
    <p:extLst>
      <p:ext uri="{BB962C8B-B14F-4D97-AF65-F5344CB8AC3E}">
        <p14:creationId xmlns:p14="http://schemas.microsoft.com/office/powerpoint/2010/main" val="4071260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56829-7D28-C87F-0337-C4E24786F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AA993A0-383E-8B87-2F22-AA11EA7F9A30}"/>
              </a:ext>
            </a:extLst>
          </p:cNvPr>
          <p:cNvSpPr txBox="1">
            <a:spLocks/>
          </p:cNvSpPr>
          <p:nvPr/>
        </p:nvSpPr>
        <p:spPr>
          <a:xfrm>
            <a:off x="685801" y="609600"/>
            <a:ext cx="10840914" cy="1260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u="sng" dirty="0">
                <a:solidFill>
                  <a:srgbClr val="FFFF00"/>
                </a:solidFill>
              </a:rPr>
              <a:t>THREE</a:t>
            </a:r>
            <a:r>
              <a:rPr lang="en-US" b="1" dirty="0">
                <a:solidFill>
                  <a:srgbClr val="FFFF00"/>
                </a:solidFill>
              </a:rPr>
              <a:t> Automation Wins You Can 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Launch This Weekend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BE683D-1668-2782-D37E-191007EFE38B}"/>
              </a:ext>
            </a:extLst>
          </p:cNvPr>
          <p:cNvSpPr txBox="1"/>
          <p:nvPr/>
        </p:nvSpPr>
        <p:spPr>
          <a:xfrm>
            <a:off x="1000498" y="1869600"/>
            <a:ext cx="102115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1. Lead Magnet Funnel</a:t>
            </a:r>
          </a:p>
          <a:p>
            <a:endParaRPr lang="en-US" sz="2400" b="1" dirty="0"/>
          </a:p>
          <a:p>
            <a:pPr lvl="1"/>
            <a:r>
              <a:rPr lang="en-US" sz="2400" dirty="0"/>
              <a:t>A landing page + opt-in form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Instant delivery of a PDF or checklist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3-email follow-up with soft CTA</a:t>
            </a:r>
          </a:p>
        </p:txBody>
      </p:sp>
    </p:spTree>
    <p:extLst>
      <p:ext uri="{BB962C8B-B14F-4D97-AF65-F5344CB8AC3E}">
        <p14:creationId xmlns:p14="http://schemas.microsoft.com/office/powerpoint/2010/main" val="15678520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22736411_win32_fixed.potx" id="{BC2F7F5B-4979-4A54-84D5-4000EC3D9661}" vid="{81E89C45-4B49-4C30-91F6-68DD81BA82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Famous event in history presentation</Template>
  <TotalTime>32</TotalTime>
  <Words>567</Words>
  <Application>Microsoft Office PowerPoint</Application>
  <PresentationFormat>Widescreen</PresentationFormat>
  <Paragraphs>96</Paragraphs>
  <Slides>13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Corbel</vt:lpstr>
      <vt:lpstr>Celestial</vt:lpstr>
      <vt:lpstr>Business Automation Starter Guide</vt:lpstr>
      <vt:lpstr>The RUB</vt:lpstr>
      <vt:lpstr>A.I. History</vt:lpstr>
      <vt:lpstr>The “Core 4” to Automate First</vt:lpstr>
      <vt:lpstr>Lead Capture</vt:lpstr>
      <vt:lpstr>Appointment Booking</vt:lpstr>
      <vt:lpstr>Where AI Fits 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LL</dc:creator>
  <cp:lastModifiedBy>LL</cp:lastModifiedBy>
  <cp:revision>4</cp:revision>
  <dcterms:created xsi:type="dcterms:W3CDTF">2025-05-14T17:08:14Z</dcterms:created>
  <dcterms:modified xsi:type="dcterms:W3CDTF">2025-05-14T17:40:16Z</dcterms:modified>
</cp:coreProperties>
</file>